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5" r:id="rId1"/>
  </p:sldMasterIdLst>
  <p:notesMasterIdLst>
    <p:notesMasterId r:id="rId10"/>
  </p:notesMasterIdLst>
  <p:sldIdLst>
    <p:sldId id="256" r:id="rId2"/>
    <p:sldId id="263" r:id="rId3"/>
    <p:sldId id="257" r:id="rId4"/>
    <p:sldId id="258" r:id="rId5"/>
    <p:sldId id="261" r:id="rId6"/>
    <p:sldId id="259" r:id="rId7"/>
    <p:sldId id="262" r:id="rId8"/>
    <p:sldId id="264" r:id="rId9"/>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4D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2424" autoAdjust="0"/>
  </p:normalViewPr>
  <p:slideViewPr>
    <p:cSldViewPr snapToGrid="0">
      <p:cViewPr>
        <p:scale>
          <a:sx n="44" d="100"/>
          <a:sy n="44" d="100"/>
        </p:scale>
        <p:origin x="1620" y="-144"/>
      </p:cViewPr>
      <p:guideLst>
        <p:guide orient="horz" pos="2160"/>
        <p:guide pos="3839"/>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8ACEC1-C3F3-471E-9140-C81FCC063061}" type="datetimeFigureOut">
              <a:rPr lang="de-AT" smtClean="0"/>
              <a:t>25.10.2012</a:t>
            </a:fld>
            <a:endParaRPr lang="de-A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A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0AE4EC-7191-4EF6-A2FD-CBEBE402A0D8}" type="slidenum">
              <a:rPr lang="de-AT" smtClean="0"/>
              <a:t>‹#›</a:t>
            </a:fld>
            <a:endParaRPr lang="de-AT"/>
          </a:p>
        </p:txBody>
      </p:sp>
    </p:spTree>
    <p:extLst>
      <p:ext uri="{BB962C8B-B14F-4D97-AF65-F5344CB8AC3E}">
        <p14:creationId xmlns:p14="http://schemas.microsoft.com/office/powerpoint/2010/main" val="156732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AT" b="0" dirty="0" smtClean="0"/>
              <a:t>Umsetzung </a:t>
            </a:r>
            <a:r>
              <a:rPr lang="de-AT" sz="1200" dirty="0" smtClean="0"/>
              <a:t>der Gesetze und Verordnung</a:t>
            </a:r>
            <a:r>
              <a:rPr lang="de-AT" sz="1200" baseline="0" dirty="0" smtClean="0"/>
              <a:t> </a:t>
            </a:r>
            <a:r>
              <a:rPr lang="de-AT" b="0" dirty="0" smtClean="0"/>
              <a:t>der </a:t>
            </a:r>
            <a:r>
              <a:rPr lang="de-AT" b="1" dirty="0" smtClean="0"/>
              <a:t>Legislative</a:t>
            </a:r>
          </a:p>
          <a:p>
            <a:r>
              <a:rPr lang="de-AT" sz="1200" b="0" i="0" kern="1200" dirty="0" smtClean="0">
                <a:solidFill>
                  <a:schemeClr val="tx1"/>
                </a:solidFill>
                <a:effectLst/>
                <a:latin typeface="+mn-lt"/>
                <a:ea typeface="+mn-ea"/>
                <a:cs typeface="+mn-cs"/>
              </a:rPr>
              <a:t>Amtssitz des Bundespräsidenten im Leopoldinischen Trakt der Wiener Hofburg</a:t>
            </a:r>
          </a:p>
          <a:p>
            <a:endParaRPr lang="de-AT" sz="1200" b="0" i="0" kern="1200" dirty="0" smtClean="0">
              <a:solidFill>
                <a:schemeClr val="tx1"/>
              </a:solidFill>
              <a:effectLst/>
              <a:latin typeface="+mn-lt"/>
              <a:ea typeface="+mn-ea"/>
              <a:cs typeface="+mn-cs"/>
            </a:endParaRPr>
          </a:p>
          <a:p>
            <a:r>
              <a:rPr lang="de-AT" sz="1200" b="0" i="0" kern="1200" dirty="0" smtClean="0">
                <a:solidFill>
                  <a:schemeClr val="tx1"/>
                </a:solidFill>
                <a:effectLst/>
                <a:latin typeface="+mn-lt"/>
                <a:ea typeface="+mn-ea"/>
                <a:cs typeface="+mn-cs"/>
              </a:rPr>
              <a:t>Behörden</a:t>
            </a:r>
            <a:r>
              <a:rPr lang="de-AT" sz="1200" b="0" i="0" kern="1200" baseline="0" dirty="0" smtClean="0">
                <a:solidFill>
                  <a:schemeClr val="tx1"/>
                </a:solidFill>
                <a:effectLst/>
                <a:latin typeface="+mn-lt"/>
                <a:ea typeface="+mn-ea"/>
                <a:cs typeface="+mn-cs"/>
              </a:rPr>
              <a:t> des </a:t>
            </a:r>
            <a:r>
              <a:rPr lang="de-AT" sz="1200" b="1" i="0" kern="1200" baseline="0" dirty="0" smtClean="0">
                <a:solidFill>
                  <a:schemeClr val="tx1"/>
                </a:solidFill>
                <a:effectLst/>
                <a:latin typeface="+mn-lt"/>
                <a:ea typeface="+mn-ea"/>
                <a:cs typeface="+mn-cs"/>
              </a:rPr>
              <a:t>Bundes</a:t>
            </a:r>
            <a:r>
              <a:rPr lang="de-AT" sz="1200" b="0" i="0" kern="1200" baseline="0" dirty="0" smtClean="0">
                <a:solidFill>
                  <a:schemeClr val="tx1"/>
                </a:solidFill>
                <a:effectLst/>
                <a:latin typeface="+mn-lt"/>
                <a:ea typeface="+mn-ea"/>
                <a:cs typeface="+mn-cs"/>
              </a:rPr>
              <a:t>:</a:t>
            </a:r>
          </a:p>
          <a:p>
            <a:endParaRPr lang="de-AT" b="0" dirty="0" smtClean="0"/>
          </a:p>
          <a:p>
            <a:r>
              <a:rPr lang="de-AT" b="0" dirty="0" smtClean="0"/>
              <a:t>Allgemeiner </a:t>
            </a:r>
            <a:r>
              <a:rPr lang="de-AT" b="0" dirty="0" smtClean="0"/>
              <a:t>Verwaltungsdienst</a:t>
            </a:r>
            <a:endParaRPr lang="de-AT" b="0" dirty="0" smtClean="0"/>
          </a:p>
          <a:p>
            <a:r>
              <a:rPr lang="de-AT" b="1" dirty="0" smtClean="0"/>
              <a:t>Richter</a:t>
            </a:r>
            <a:r>
              <a:rPr lang="de-AT" b="0" dirty="0" smtClean="0"/>
              <a:t>,</a:t>
            </a:r>
            <a:r>
              <a:rPr lang="de-AT" b="0" baseline="0" dirty="0" smtClean="0"/>
              <a:t> </a:t>
            </a:r>
            <a:r>
              <a:rPr lang="de-AT" b="1" dirty="0" smtClean="0"/>
              <a:t>Staatsanwälte</a:t>
            </a:r>
          </a:p>
          <a:p>
            <a:r>
              <a:rPr lang="de-AT" b="0" dirty="0" smtClean="0"/>
              <a:t>Universitätslehrer,</a:t>
            </a:r>
            <a:r>
              <a:rPr lang="de-AT" b="0" baseline="0" dirty="0" smtClean="0"/>
              <a:t> </a:t>
            </a:r>
            <a:r>
              <a:rPr lang="de-AT" b="1" dirty="0" smtClean="0"/>
              <a:t>Lehrer</a:t>
            </a:r>
          </a:p>
          <a:p>
            <a:r>
              <a:rPr lang="de-AT" b="0" dirty="0" smtClean="0"/>
              <a:t>Schul- und Fachinspektoren</a:t>
            </a:r>
          </a:p>
          <a:p>
            <a:r>
              <a:rPr lang="de-AT" b="0" dirty="0" smtClean="0"/>
              <a:t>Beamte</a:t>
            </a:r>
            <a:r>
              <a:rPr lang="de-AT" b="0" baseline="0" dirty="0" smtClean="0"/>
              <a:t> </a:t>
            </a:r>
            <a:r>
              <a:rPr lang="de-AT" b="0" dirty="0" smtClean="0"/>
              <a:t>der </a:t>
            </a:r>
            <a:r>
              <a:rPr lang="de-AT" b="1" dirty="0" smtClean="0"/>
              <a:t>Telekom Austria AG</a:t>
            </a:r>
          </a:p>
          <a:p>
            <a:pPr marL="0" marR="0" indent="0" algn="l" defTabSz="914400" rtl="0" eaLnBrk="1" fontAlgn="auto" latinLnBrk="0" hangingPunct="1">
              <a:lnSpc>
                <a:spcPct val="100000"/>
              </a:lnSpc>
              <a:spcBef>
                <a:spcPts val="0"/>
              </a:spcBef>
              <a:spcAft>
                <a:spcPts val="0"/>
              </a:spcAft>
              <a:buClrTx/>
              <a:buSzTx/>
              <a:buFontTx/>
              <a:buNone/>
              <a:tabLst/>
              <a:defRPr/>
            </a:pPr>
            <a:r>
              <a:rPr lang="de-AT" b="0" dirty="0" smtClean="0"/>
              <a:t>Beamte</a:t>
            </a:r>
            <a:r>
              <a:rPr lang="de-AT" b="0" baseline="0" dirty="0" smtClean="0"/>
              <a:t> </a:t>
            </a:r>
            <a:r>
              <a:rPr lang="de-AT" b="0" dirty="0" smtClean="0"/>
              <a:t>der </a:t>
            </a:r>
            <a:r>
              <a:rPr lang="de-AT" sz="1400" b="1" dirty="0" smtClean="0"/>
              <a:t>Post</a:t>
            </a:r>
          </a:p>
          <a:p>
            <a:r>
              <a:rPr lang="de-AT" b="0" dirty="0" smtClean="0"/>
              <a:t>Beamte des Krankenpflegedienstes</a:t>
            </a:r>
            <a:endParaRPr lang="de-AT" b="0" dirty="0"/>
          </a:p>
        </p:txBody>
      </p:sp>
      <p:sp>
        <p:nvSpPr>
          <p:cNvPr id="4" name="Slide Number Placeholder 3"/>
          <p:cNvSpPr>
            <a:spLocks noGrp="1"/>
          </p:cNvSpPr>
          <p:nvPr>
            <p:ph type="sldNum" sz="quarter" idx="10"/>
          </p:nvPr>
        </p:nvSpPr>
        <p:spPr/>
        <p:txBody>
          <a:bodyPr/>
          <a:lstStyle/>
          <a:p>
            <a:fld id="{630AE4EC-7191-4EF6-A2FD-CBEBE402A0D8}" type="slidenum">
              <a:rPr lang="de-AT" smtClean="0"/>
              <a:t>2</a:t>
            </a:fld>
            <a:endParaRPr lang="de-AT"/>
          </a:p>
        </p:txBody>
      </p:sp>
    </p:spTree>
    <p:extLst>
      <p:ext uri="{BB962C8B-B14F-4D97-AF65-F5344CB8AC3E}">
        <p14:creationId xmlns:p14="http://schemas.microsoft.com/office/powerpoint/2010/main" val="332607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b="1" dirty="0" smtClean="0"/>
              <a:t>Bundesregierung</a:t>
            </a:r>
            <a:r>
              <a:rPr lang="de-AT" b="0" baseline="0" dirty="0" smtClean="0"/>
              <a:t> neben </a:t>
            </a:r>
            <a:r>
              <a:rPr lang="de-AT" b="1" dirty="0" smtClean="0"/>
              <a:t>Bundespräsidenten</a:t>
            </a:r>
            <a:r>
              <a:rPr lang="de-AT" b="0" dirty="0" smtClean="0"/>
              <a:t> eines</a:t>
            </a:r>
            <a:r>
              <a:rPr lang="de-AT" b="0" baseline="0" dirty="0" smtClean="0"/>
              <a:t> </a:t>
            </a:r>
            <a:r>
              <a:rPr lang="de-AT" b="1" dirty="0" smtClean="0"/>
              <a:t>oberste</a:t>
            </a:r>
            <a:r>
              <a:rPr lang="de-AT" b="0" dirty="0" smtClean="0"/>
              <a:t>n </a:t>
            </a:r>
            <a:r>
              <a:rPr lang="de-AT" b="1" dirty="0" smtClean="0"/>
              <a:t>Organ</a:t>
            </a:r>
            <a:r>
              <a:rPr lang="de-AT" b="0" dirty="0" smtClean="0"/>
              <a:t>e der </a:t>
            </a:r>
            <a:r>
              <a:rPr lang="de-AT" b="1" dirty="0" smtClean="0"/>
              <a:t>Bundesverwaltung</a:t>
            </a:r>
            <a:r>
              <a:rPr lang="de-AT" b="0" dirty="0" smtClean="0"/>
              <a:t>. </a:t>
            </a:r>
          </a:p>
          <a:p>
            <a:r>
              <a:rPr lang="de-AT" b="1" dirty="0" smtClean="0"/>
              <a:t>Kollegialorgan</a:t>
            </a:r>
            <a:r>
              <a:rPr lang="de-AT" b="0" baseline="0" dirty="0" smtClean="0"/>
              <a:t> (mehrere Mitglieder)</a:t>
            </a:r>
            <a:r>
              <a:rPr lang="de-AT" b="0" dirty="0" smtClean="0"/>
              <a:t> </a:t>
            </a:r>
          </a:p>
          <a:p>
            <a:r>
              <a:rPr lang="de-AT" b="0" dirty="0" smtClean="0"/>
              <a:t>Staatssekretäre sind eigentlich</a:t>
            </a:r>
            <a:r>
              <a:rPr lang="de-AT" b="0" baseline="0" dirty="0" smtClean="0"/>
              <a:t> </a:t>
            </a:r>
            <a:r>
              <a:rPr lang="de-AT" b="0" dirty="0" smtClean="0"/>
              <a:t>nicht Regierungsmitglieder, sondern Hilfsorgane der Minister, ebenso die Kabinettschefs.</a:t>
            </a:r>
          </a:p>
          <a:p>
            <a:r>
              <a:rPr lang="de-AT" b="1" dirty="0" smtClean="0"/>
              <a:t>Bundeskanzler: </a:t>
            </a:r>
          </a:p>
          <a:p>
            <a:r>
              <a:rPr lang="de-AT" dirty="0" smtClean="0"/>
              <a:t>Vorsitzende der Bundesregierung, vertritt als Regierungschef Regierungsarbeit</a:t>
            </a:r>
            <a:r>
              <a:rPr lang="de-AT" baseline="0" dirty="0" smtClean="0"/>
              <a:t> im Parlament / Öffentlichkeit</a:t>
            </a:r>
            <a:r>
              <a:rPr lang="de-AT" dirty="0" smtClean="0"/>
              <a:t>.</a:t>
            </a:r>
          </a:p>
          <a:p>
            <a:r>
              <a:rPr lang="de-AT" dirty="0" smtClean="0"/>
              <a:t>Bei</a:t>
            </a:r>
            <a:r>
              <a:rPr lang="de-AT" baseline="0" dirty="0" smtClean="0"/>
              <a:t> Alleinregierung einer </a:t>
            </a:r>
            <a:r>
              <a:rPr lang="de-AT" baseline="0" dirty="0" err="1" smtClean="0"/>
              <a:t>Patei</a:t>
            </a:r>
            <a:r>
              <a:rPr lang="de-AT" baseline="0" dirty="0" smtClean="0"/>
              <a:t>, er mächtigster Politiker des Landes</a:t>
            </a:r>
            <a:endParaRPr lang="de-AT" dirty="0" smtClean="0"/>
          </a:p>
          <a:p>
            <a:r>
              <a:rPr lang="de-AT" dirty="0" smtClean="0"/>
              <a:t>Amtssitz im Bundeskanzleramt</a:t>
            </a:r>
          </a:p>
          <a:p>
            <a:r>
              <a:rPr lang="de-AT" b="1" dirty="0" smtClean="0"/>
              <a:t>Vizekanzler:</a:t>
            </a:r>
          </a:p>
          <a:p>
            <a:r>
              <a:rPr lang="de-AT" b="1" dirty="0" smtClean="0"/>
              <a:t>Vertritt</a:t>
            </a:r>
            <a:r>
              <a:rPr lang="de-AT" dirty="0" smtClean="0"/>
              <a:t> </a:t>
            </a:r>
            <a:r>
              <a:rPr lang="de-AT" b="0" dirty="0" smtClean="0"/>
              <a:t>den </a:t>
            </a:r>
            <a:r>
              <a:rPr lang="de-AT" b="1" dirty="0" smtClean="0"/>
              <a:t>Bundeskanzler </a:t>
            </a:r>
            <a:r>
              <a:rPr lang="de-AT" dirty="0" smtClean="0"/>
              <a:t>während dessen Abwesenheit.</a:t>
            </a:r>
          </a:p>
          <a:p>
            <a:pPr marL="0" marR="0" indent="0" algn="l" defTabSz="914400" rtl="0" eaLnBrk="1" fontAlgn="auto" latinLnBrk="0" hangingPunct="1">
              <a:lnSpc>
                <a:spcPct val="100000"/>
              </a:lnSpc>
              <a:spcBef>
                <a:spcPts val="0"/>
              </a:spcBef>
              <a:spcAft>
                <a:spcPts val="0"/>
              </a:spcAft>
              <a:buClrTx/>
              <a:buSzTx/>
              <a:buFontTx/>
              <a:buNone/>
              <a:tabLst/>
              <a:defRPr/>
            </a:pPr>
            <a:r>
              <a:rPr lang="de-AT" sz="1200" b="0" i="0" kern="1200" dirty="0" smtClean="0">
                <a:solidFill>
                  <a:schemeClr val="tx1"/>
                </a:solidFill>
                <a:effectLst/>
                <a:latin typeface="+mn-lt"/>
                <a:ea typeface="+mn-ea"/>
                <a:cs typeface="+mn-cs"/>
              </a:rPr>
              <a:t>Neben Bundespräsident</a:t>
            </a:r>
            <a:r>
              <a:rPr lang="de-AT" sz="1200" b="0" i="0" kern="1200" baseline="0" dirty="0" smtClean="0">
                <a:solidFill>
                  <a:schemeClr val="tx1"/>
                </a:solidFill>
                <a:effectLst/>
                <a:latin typeface="+mn-lt"/>
                <a:ea typeface="+mn-ea"/>
                <a:cs typeface="+mn-cs"/>
              </a:rPr>
              <a:t> &amp; </a:t>
            </a:r>
            <a:r>
              <a:rPr lang="de-AT" sz="1200" b="0" i="0" kern="1200" dirty="0" smtClean="0">
                <a:solidFill>
                  <a:schemeClr val="tx1"/>
                </a:solidFill>
                <a:effectLst/>
                <a:latin typeface="+mn-lt"/>
                <a:ea typeface="+mn-ea"/>
                <a:cs typeface="+mn-cs"/>
              </a:rPr>
              <a:t>Staatssekretären– zu </a:t>
            </a:r>
            <a:r>
              <a:rPr lang="de-AT" sz="1200" b="1" i="0" kern="1200" dirty="0" smtClean="0">
                <a:solidFill>
                  <a:schemeClr val="tx1"/>
                </a:solidFill>
                <a:effectLst/>
                <a:latin typeface="+mn-lt"/>
                <a:ea typeface="+mn-ea"/>
                <a:cs typeface="+mn-cs"/>
              </a:rPr>
              <a:t>obersten Organen </a:t>
            </a:r>
            <a:r>
              <a:rPr lang="de-AT" sz="1200" b="0" i="0" kern="1200" dirty="0" smtClean="0">
                <a:solidFill>
                  <a:schemeClr val="tx1"/>
                </a:solidFill>
                <a:effectLst/>
                <a:latin typeface="+mn-lt"/>
                <a:ea typeface="+mn-ea"/>
                <a:cs typeface="+mn-cs"/>
              </a:rPr>
              <a:t>der</a:t>
            </a:r>
            <a:r>
              <a:rPr lang="de-AT" sz="1200" b="1" i="0" kern="1200" dirty="0" smtClean="0">
                <a:solidFill>
                  <a:schemeClr val="tx1"/>
                </a:solidFill>
                <a:effectLst/>
                <a:latin typeface="+mn-lt"/>
                <a:ea typeface="+mn-ea"/>
                <a:cs typeface="+mn-cs"/>
              </a:rPr>
              <a:t> Exekutive</a:t>
            </a:r>
          </a:p>
          <a:p>
            <a:endParaRPr lang="de-AT" dirty="0" smtClean="0"/>
          </a:p>
          <a:p>
            <a:endParaRPr lang="de-AT" dirty="0" smtClean="0"/>
          </a:p>
          <a:p>
            <a:r>
              <a:rPr lang="de-AT" sz="1200" b="0" i="0" kern="1200" dirty="0" smtClean="0">
                <a:solidFill>
                  <a:schemeClr val="tx1"/>
                </a:solidFill>
                <a:effectLst/>
                <a:latin typeface="+mn-lt"/>
                <a:ea typeface="+mn-ea"/>
                <a:cs typeface="+mn-cs"/>
              </a:rPr>
              <a:t>Obwohl rechtlich nicht gesondert festgelegt, müssen in der politischen Praxis Beschlüsse einstimmig getroffen werden</a:t>
            </a:r>
            <a:endParaRPr lang="de-AT" dirty="0" smtClean="0"/>
          </a:p>
          <a:p>
            <a:endParaRPr lang="de-AT" dirty="0" smtClean="0"/>
          </a:p>
          <a:p>
            <a:endParaRPr lang="de-AT" dirty="0" smtClean="0"/>
          </a:p>
          <a:p>
            <a:endParaRPr lang="de-AT" dirty="0"/>
          </a:p>
        </p:txBody>
      </p:sp>
      <p:sp>
        <p:nvSpPr>
          <p:cNvPr id="4" name="Slide Number Placeholder 3"/>
          <p:cNvSpPr>
            <a:spLocks noGrp="1"/>
          </p:cNvSpPr>
          <p:nvPr>
            <p:ph type="sldNum" sz="quarter" idx="10"/>
          </p:nvPr>
        </p:nvSpPr>
        <p:spPr/>
        <p:txBody>
          <a:bodyPr/>
          <a:lstStyle/>
          <a:p>
            <a:fld id="{630AE4EC-7191-4EF6-A2FD-CBEBE402A0D8}" type="slidenum">
              <a:rPr lang="de-AT" smtClean="0"/>
              <a:t>3</a:t>
            </a:fld>
            <a:endParaRPr lang="de-AT"/>
          </a:p>
        </p:txBody>
      </p:sp>
    </p:spTree>
    <p:extLst>
      <p:ext uri="{BB962C8B-B14F-4D97-AF65-F5344CB8AC3E}">
        <p14:creationId xmlns:p14="http://schemas.microsoft.com/office/powerpoint/2010/main" val="319884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sz="1200" b="0" i="0" kern="1200" dirty="0" smtClean="0">
                <a:solidFill>
                  <a:schemeClr val="tx1"/>
                </a:solidFill>
                <a:effectLst/>
                <a:latin typeface="+mn-lt"/>
                <a:ea typeface="+mn-ea"/>
                <a:cs typeface="+mn-cs"/>
              </a:rPr>
              <a:t>Seit</a:t>
            </a:r>
            <a:r>
              <a:rPr lang="de-AT" sz="1200" b="0" i="0" kern="1200" baseline="0" dirty="0" smtClean="0">
                <a:solidFill>
                  <a:schemeClr val="tx1"/>
                </a:solidFill>
                <a:effectLst/>
                <a:latin typeface="+mn-lt"/>
                <a:ea typeface="+mn-ea"/>
                <a:cs typeface="+mn-cs"/>
              </a:rPr>
              <a:t> </a:t>
            </a:r>
            <a:r>
              <a:rPr lang="de-AT" sz="1200" b="1" i="0" kern="1200" dirty="0" smtClean="0">
                <a:solidFill>
                  <a:schemeClr val="tx1"/>
                </a:solidFill>
                <a:effectLst/>
                <a:latin typeface="+mn-lt"/>
                <a:ea typeface="+mn-ea"/>
                <a:cs typeface="+mn-cs"/>
              </a:rPr>
              <a:t>Verfassungsnovelle </a:t>
            </a:r>
            <a:r>
              <a:rPr lang="de-AT" sz="1200" b="0" i="0" kern="1200" dirty="0" smtClean="0">
                <a:solidFill>
                  <a:schemeClr val="tx1"/>
                </a:solidFill>
                <a:effectLst/>
                <a:latin typeface="+mn-lt"/>
                <a:ea typeface="+mn-ea"/>
                <a:cs typeface="+mn-cs"/>
              </a:rPr>
              <a:t>vom 7. Dezember</a:t>
            </a:r>
            <a:r>
              <a:rPr lang="de-AT" sz="1200" b="1" i="0" kern="1200" dirty="0" smtClean="0">
                <a:solidFill>
                  <a:schemeClr val="tx1"/>
                </a:solidFill>
                <a:effectLst/>
                <a:latin typeface="+mn-lt"/>
                <a:ea typeface="+mn-ea"/>
                <a:cs typeface="+mn-cs"/>
              </a:rPr>
              <a:t> 1929 </a:t>
            </a:r>
            <a:r>
              <a:rPr lang="de-AT" sz="1200" b="0" i="0" kern="1200" dirty="0" smtClean="0">
                <a:solidFill>
                  <a:schemeClr val="tx1"/>
                </a:solidFill>
                <a:effectLst/>
                <a:latin typeface="+mn-lt"/>
                <a:ea typeface="+mn-ea"/>
                <a:cs typeface="+mn-cs"/>
              </a:rPr>
              <a:t>durch Bundespräsidenten, vorher Nationalrat</a:t>
            </a:r>
            <a:r>
              <a:rPr lang="de-AT" sz="1200" b="1" i="0" kern="1200" dirty="0" smtClean="0">
                <a:solidFill>
                  <a:schemeClr val="tx1"/>
                </a:solidFill>
                <a:effectLst/>
                <a:latin typeface="+mn-lt"/>
                <a:ea typeface="+mn-ea"/>
                <a:cs typeface="+mn-cs"/>
              </a:rPr>
              <a:t>. B-Kanzler schlägt B-Präsidenten</a:t>
            </a:r>
            <a:r>
              <a:rPr lang="de-AT" sz="1200" b="0" i="0" kern="1200" baseline="0" dirty="0" smtClean="0">
                <a:solidFill>
                  <a:schemeClr val="tx1"/>
                </a:solidFill>
                <a:effectLst/>
                <a:latin typeface="+mn-lt"/>
                <a:ea typeface="+mn-ea"/>
                <a:cs typeface="+mn-cs"/>
              </a:rPr>
              <a:t> die restlichen Mitglieder </a:t>
            </a:r>
            <a:r>
              <a:rPr lang="de-AT" sz="1200" b="1" i="0" kern="1200" baseline="0" dirty="0" smtClean="0">
                <a:solidFill>
                  <a:schemeClr val="tx1"/>
                </a:solidFill>
                <a:effectLst/>
                <a:latin typeface="+mn-lt"/>
                <a:ea typeface="+mn-ea"/>
                <a:cs typeface="+mn-cs"/>
              </a:rPr>
              <a:t>vor</a:t>
            </a:r>
            <a:r>
              <a:rPr lang="de-AT" sz="1200" b="0" i="0" kern="1200" baseline="0" dirty="0" smtClean="0">
                <a:solidFill>
                  <a:schemeClr val="tx1"/>
                </a:solidFill>
                <a:effectLst/>
                <a:latin typeface="+mn-lt"/>
                <a:ea typeface="+mn-ea"/>
                <a:cs typeface="+mn-cs"/>
              </a:rPr>
              <a:t>.</a:t>
            </a:r>
          </a:p>
          <a:p>
            <a:r>
              <a:rPr lang="de-AT" sz="1200" b="1" i="0" kern="1200" baseline="0" dirty="0" smtClean="0">
                <a:solidFill>
                  <a:schemeClr val="tx1"/>
                </a:solidFill>
                <a:effectLst/>
                <a:latin typeface="+mn-lt"/>
                <a:ea typeface="+mn-ea"/>
                <a:cs typeface="+mn-cs"/>
              </a:rPr>
              <a:t>Amtszeit nicht </a:t>
            </a:r>
            <a:r>
              <a:rPr lang="de-AT" sz="1200" b="0" i="0" kern="1200" baseline="0" dirty="0" smtClean="0">
                <a:solidFill>
                  <a:schemeClr val="tx1"/>
                </a:solidFill>
                <a:effectLst/>
                <a:latin typeface="+mn-lt"/>
                <a:ea typeface="+mn-ea"/>
                <a:cs typeface="+mn-cs"/>
              </a:rPr>
              <a:t>wie bei </a:t>
            </a:r>
            <a:r>
              <a:rPr lang="de-AT" sz="1200" b="1" i="0" kern="1200" baseline="0" dirty="0" smtClean="0">
                <a:solidFill>
                  <a:schemeClr val="tx1"/>
                </a:solidFill>
                <a:effectLst/>
                <a:latin typeface="+mn-lt"/>
                <a:ea typeface="+mn-ea"/>
                <a:cs typeface="+mn-cs"/>
              </a:rPr>
              <a:t>B-Präsident </a:t>
            </a:r>
            <a:r>
              <a:rPr lang="de-AT" sz="1200" b="0" i="0" kern="1200" baseline="0" dirty="0" smtClean="0">
                <a:solidFill>
                  <a:schemeClr val="tx1"/>
                </a:solidFill>
                <a:effectLst/>
                <a:latin typeface="+mn-lt"/>
                <a:ea typeface="+mn-ea"/>
                <a:cs typeface="+mn-cs"/>
              </a:rPr>
              <a:t>oder </a:t>
            </a:r>
            <a:r>
              <a:rPr lang="de-AT" sz="1200" b="1" i="0" kern="1200" baseline="0" dirty="0" smtClean="0">
                <a:solidFill>
                  <a:schemeClr val="tx1"/>
                </a:solidFill>
                <a:effectLst/>
                <a:latin typeface="+mn-lt"/>
                <a:ea typeface="+mn-ea"/>
                <a:cs typeface="+mn-cs"/>
              </a:rPr>
              <a:t>Nationalrat beschränkt</a:t>
            </a:r>
            <a:r>
              <a:rPr lang="de-AT" sz="1200" b="0" i="0" kern="1200" baseline="0" dirty="0" smtClean="0">
                <a:solidFill>
                  <a:schemeClr val="tx1"/>
                </a:solidFill>
                <a:effectLst/>
                <a:latin typeface="+mn-lt"/>
                <a:ea typeface="+mn-ea"/>
                <a:cs typeface="+mn-cs"/>
              </a:rPr>
              <a:t>, ändert sich meistens mit </a:t>
            </a:r>
            <a:r>
              <a:rPr lang="de-AT" sz="1200" b="1" i="0" kern="1200" baseline="0" dirty="0" smtClean="0">
                <a:solidFill>
                  <a:schemeClr val="tx1"/>
                </a:solidFill>
                <a:effectLst/>
                <a:latin typeface="+mn-lt"/>
                <a:ea typeface="+mn-ea"/>
                <a:cs typeface="+mn-cs"/>
              </a:rPr>
              <a:t>Nationalratswahlen</a:t>
            </a:r>
            <a:r>
              <a:rPr lang="de-AT" sz="1200" b="0" i="0" kern="1200" baseline="0" dirty="0" smtClean="0">
                <a:solidFill>
                  <a:schemeClr val="tx1"/>
                </a:solidFill>
                <a:effectLst/>
                <a:latin typeface="+mn-lt"/>
                <a:ea typeface="+mn-ea"/>
                <a:cs typeface="+mn-cs"/>
              </a:rPr>
              <a:t>.</a:t>
            </a:r>
          </a:p>
          <a:p>
            <a:r>
              <a:rPr lang="de-AT" sz="1200" dirty="0" smtClean="0"/>
              <a:t>Vertritt außerdem den </a:t>
            </a:r>
            <a:r>
              <a:rPr lang="de-AT" sz="1200" b="1" i="0" kern="1200" baseline="0" dirty="0" smtClean="0">
                <a:solidFill>
                  <a:schemeClr val="tx1"/>
                </a:solidFill>
                <a:effectLst/>
                <a:latin typeface="+mn-lt"/>
                <a:ea typeface="+mn-ea"/>
                <a:cs typeface="+mn-cs"/>
              </a:rPr>
              <a:t>B-Präsident</a:t>
            </a:r>
            <a:r>
              <a:rPr lang="de-AT" sz="1200" b="1" dirty="0" smtClean="0"/>
              <a:t> </a:t>
            </a:r>
            <a:r>
              <a:rPr lang="de-AT" sz="1200" dirty="0" smtClean="0"/>
              <a:t>bei Verhinderung für max. </a:t>
            </a:r>
            <a:r>
              <a:rPr lang="de-AT" sz="1200" b="1" dirty="0" smtClean="0"/>
              <a:t>20 Tage</a:t>
            </a:r>
            <a:endParaRPr lang="de-AT" b="1" dirty="0"/>
          </a:p>
        </p:txBody>
      </p:sp>
      <p:sp>
        <p:nvSpPr>
          <p:cNvPr id="4" name="Slide Number Placeholder 3"/>
          <p:cNvSpPr>
            <a:spLocks noGrp="1"/>
          </p:cNvSpPr>
          <p:nvPr>
            <p:ph type="sldNum" sz="quarter" idx="10"/>
          </p:nvPr>
        </p:nvSpPr>
        <p:spPr/>
        <p:txBody>
          <a:bodyPr/>
          <a:lstStyle/>
          <a:p>
            <a:fld id="{630AE4EC-7191-4EF6-A2FD-CBEBE402A0D8}" type="slidenum">
              <a:rPr lang="de-AT" smtClean="0"/>
              <a:t>4</a:t>
            </a:fld>
            <a:endParaRPr lang="de-AT"/>
          </a:p>
        </p:txBody>
      </p:sp>
    </p:spTree>
    <p:extLst>
      <p:ext uri="{BB962C8B-B14F-4D97-AF65-F5344CB8AC3E}">
        <p14:creationId xmlns:p14="http://schemas.microsoft.com/office/powerpoint/2010/main" val="3419395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sz="1200" b="0" i="0" kern="1200" dirty="0" smtClean="0">
                <a:solidFill>
                  <a:schemeClr val="tx1"/>
                </a:solidFill>
                <a:effectLst/>
                <a:latin typeface="+mn-lt"/>
                <a:ea typeface="+mn-ea"/>
                <a:cs typeface="+mn-cs"/>
              </a:rPr>
              <a:t>Neben Bundespräsident</a:t>
            </a:r>
            <a:r>
              <a:rPr lang="de-AT" sz="1200" b="0" i="0" kern="1200" baseline="0" dirty="0" smtClean="0">
                <a:solidFill>
                  <a:schemeClr val="tx1"/>
                </a:solidFill>
                <a:effectLst/>
                <a:latin typeface="+mn-lt"/>
                <a:ea typeface="+mn-ea"/>
                <a:cs typeface="+mn-cs"/>
              </a:rPr>
              <a:t> &amp; </a:t>
            </a:r>
            <a:r>
              <a:rPr lang="de-AT" sz="1200" b="0" i="0" kern="1200" dirty="0" smtClean="0">
                <a:solidFill>
                  <a:schemeClr val="tx1"/>
                </a:solidFill>
                <a:effectLst/>
                <a:latin typeface="+mn-lt"/>
                <a:ea typeface="+mn-ea"/>
                <a:cs typeface="+mn-cs"/>
              </a:rPr>
              <a:t>Staatssekretären– zu </a:t>
            </a:r>
            <a:r>
              <a:rPr lang="de-AT" sz="1200" b="1" i="0" kern="1200" dirty="0" smtClean="0">
                <a:solidFill>
                  <a:schemeClr val="tx1"/>
                </a:solidFill>
                <a:effectLst/>
                <a:latin typeface="+mn-lt"/>
                <a:ea typeface="+mn-ea"/>
                <a:cs typeface="+mn-cs"/>
              </a:rPr>
              <a:t>obersten Organen </a:t>
            </a:r>
            <a:r>
              <a:rPr lang="de-AT" sz="1200" b="0" i="0" kern="1200" dirty="0" smtClean="0">
                <a:solidFill>
                  <a:schemeClr val="tx1"/>
                </a:solidFill>
                <a:effectLst/>
                <a:latin typeface="+mn-lt"/>
                <a:ea typeface="+mn-ea"/>
                <a:cs typeface="+mn-cs"/>
              </a:rPr>
              <a:t>der</a:t>
            </a:r>
            <a:r>
              <a:rPr lang="de-AT" sz="1200" b="1" i="0" kern="1200" dirty="0" smtClean="0">
                <a:solidFill>
                  <a:schemeClr val="tx1"/>
                </a:solidFill>
                <a:effectLst/>
                <a:latin typeface="+mn-lt"/>
                <a:ea typeface="+mn-ea"/>
                <a:cs typeface="+mn-cs"/>
              </a:rPr>
              <a:t> Exekutive</a:t>
            </a:r>
          </a:p>
          <a:p>
            <a:r>
              <a:rPr lang="de-AT" sz="1200" dirty="0" smtClean="0"/>
              <a:t>Bundesminister werden in Österreich die Mitglieder der Bundesregierung bezeichnet.</a:t>
            </a:r>
          </a:p>
          <a:p>
            <a:r>
              <a:rPr lang="de-AT" sz="1200" dirty="0" smtClean="0"/>
              <a:t>Die Minister bilden den Ministerrat und sind Amtsinhaber des jeweiligen </a:t>
            </a:r>
            <a:r>
              <a:rPr lang="de-AT" sz="1200" dirty="0" smtClean="0"/>
              <a:t>Bundesministerium.</a:t>
            </a:r>
          </a:p>
          <a:p>
            <a:endParaRPr lang="de-AT" sz="1200" dirty="0" smtClean="0"/>
          </a:p>
          <a:p>
            <a:r>
              <a:rPr lang="de-AT" sz="1200" dirty="0" smtClean="0"/>
              <a:t>Bei Koalition, Kanzler</a:t>
            </a:r>
            <a:r>
              <a:rPr lang="de-AT" sz="1200" baseline="0" dirty="0" smtClean="0"/>
              <a:t> bestimmt Vize von zweit stimmenstärkster Partei. Bei A</a:t>
            </a:r>
            <a:endParaRPr lang="de-AT" sz="1200" dirty="0" smtClean="0"/>
          </a:p>
          <a:p>
            <a:endParaRPr lang="de-AT" dirty="0" smtClean="0"/>
          </a:p>
          <a:p>
            <a:endParaRPr lang="de-AT" dirty="0"/>
          </a:p>
        </p:txBody>
      </p:sp>
      <p:sp>
        <p:nvSpPr>
          <p:cNvPr id="4" name="Slide Number Placeholder 3"/>
          <p:cNvSpPr>
            <a:spLocks noGrp="1"/>
          </p:cNvSpPr>
          <p:nvPr>
            <p:ph type="sldNum" sz="quarter" idx="10"/>
          </p:nvPr>
        </p:nvSpPr>
        <p:spPr/>
        <p:txBody>
          <a:bodyPr/>
          <a:lstStyle/>
          <a:p>
            <a:fld id="{630AE4EC-7191-4EF6-A2FD-CBEBE402A0D8}" type="slidenum">
              <a:rPr lang="de-AT" smtClean="0"/>
              <a:t>5</a:t>
            </a:fld>
            <a:endParaRPr lang="de-AT"/>
          </a:p>
        </p:txBody>
      </p:sp>
    </p:spTree>
    <p:extLst>
      <p:ext uri="{BB962C8B-B14F-4D97-AF65-F5344CB8AC3E}">
        <p14:creationId xmlns:p14="http://schemas.microsoft.com/office/powerpoint/2010/main" val="4075670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sz="1200" b="0" i="0" kern="1200" dirty="0" smtClean="0">
                <a:solidFill>
                  <a:schemeClr val="tx1"/>
                </a:solidFill>
                <a:effectLst/>
                <a:latin typeface="+mn-lt"/>
                <a:ea typeface="+mn-ea"/>
                <a:cs typeface="+mn-cs"/>
              </a:rPr>
              <a:t>Neben Bundespräsident</a:t>
            </a:r>
            <a:r>
              <a:rPr lang="de-AT" sz="1200" b="0" i="0" kern="1200" baseline="0" dirty="0" smtClean="0">
                <a:solidFill>
                  <a:schemeClr val="tx1"/>
                </a:solidFill>
                <a:effectLst/>
                <a:latin typeface="+mn-lt"/>
                <a:ea typeface="+mn-ea"/>
                <a:cs typeface="+mn-cs"/>
              </a:rPr>
              <a:t> &amp; </a:t>
            </a:r>
            <a:r>
              <a:rPr lang="de-AT" sz="1200" b="0" i="0" kern="1200" dirty="0" smtClean="0">
                <a:solidFill>
                  <a:schemeClr val="tx1"/>
                </a:solidFill>
                <a:effectLst/>
                <a:latin typeface="+mn-lt"/>
                <a:ea typeface="+mn-ea"/>
                <a:cs typeface="+mn-cs"/>
              </a:rPr>
              <a:t>Staatssekretären– zu </a:t>
            </a:r>
            <a:r>
              <a:rPr lang="de-AT" sz="1200" b="1" i="0" kern="1200" dirty="0" smtClean="0">
                <a:solidFill>
                  <a:schemeClr val="tx1"/>
                </a:solidFill>
                <a:effectLst/>
                <a:latin typeface="+mn-lt"/>
                <a:ea typeface="+mn-ea"/>
                <a:cs typeface="+mn-cs"/>
              </a:rPr>
              <a:t>obersten Organen </a:t>
            </a:r>
            <a:r>
              <a:rPr lang="de-AT" sz="1200" b="0" i="0" kern="1200" dirty="0" smtClean="0">
                <a:solidFill>
                  <a:schemeClr val="tx1"/>
                </a:solidFill>
                <a:effectLst/>
                <a:latin typeface="+mn-lt"/>
                <a:ea typeface="+mn-ea"/>
                <a:cs typeface="+mn-cs"/>
              </a:rPr>
              <a:t>der</a:t>
            </a:r>
            <a:r>
              <a:rPr lang="de-AT" sz="1200" b="1" i="0" kern="1200" dirty="0" smtClean="0">
                <a:solidFill>
                  <a:schemeClr val="tx1"/>
                </a:solidFill>
                <a:effectLst/>
                <a:latin typeface="+mn-lt"/>
                <a:ea typeface="+mn-ea"/>
                <a:cs typeface="+mn-cs"/>
              </a:rPr>
              <a:t> Exekutive</a:t>
            </a:r>
          </a:p>
          <a:p>
            <a:r>
              <a:rPr lang="de-AT" sz="1200" dirty="0" smtClean="0"/>
              <a:t>Bundesminister werden in Österreich neben Bundes-</a:t>
            </a:r>
            <a:r>
              <a:rPr lang="de-AT" sz="1200" baseline="0" dirty="0" smtClean="0"/>
              <a:t> und Vizekanzler </a:t>
            </a:r>
            <a:r>
              <a:rPr lang="de-AT" sz="1200" dirty="0" smtClean="0"/>
              <a:t>die </a:t>
            </a:r>
            <a:r>
              <a:rPr lang="de-AT" sz="1200" b="1" dirty="0" smtClean="0"/>
              <a:t>Mitglieder</a:t>
            </a:r>
            <a:r>
              <a:rPr lang="de-AT" sz="1200" dirty="0" smtClean="0"/>
              <a:t> der </a:t>
            </a:r>
            <a:r>
              <a:rPr lang="de-AT" sz="1200" b="1" dirty="0" smtClean="0"/>
              <a:t>Bundesregierung</a:t>
            </a:r>
            <a:r>
              <a:rPr lang="de-AT" sz="1200" dirty="0" smtClean="0"/>
              <a:t> bezeichnet.</a:t>
            </a:r>
          </a:p>
          <a:p>
            <a:r>
              <a:rPr lang="de-AT" sz="1200" dirty="0" smtClean="0"/>
              <a:t>Die Minister bilden den </a:t>
            </a:r>
            <a:r>
              <a:rPr lang="de-AT" sz="1200" b="1" dirty="0" smtClean="0"/>
              <a:t>Ministerra</a:t>
            </a:r>
            <a:r>
              <a:rPr lang="de-AT" sz="1200" dirty="0" smtClean="0"/>
              <a:t>t und sind </a:t>
            </a:r>
            <a:r>
              <a:rPr lang="de-AT" sz="1200" b="1" dirty="0" smtClean="0"/>
              <a:t>Amtsinhaber</a:t>
            </a:r>
            <a:r>
              <a:rPr lang="de-AT" sz="1200" dirty="0" smtClean="0"/>
              <a:t> des jeweiligen </a:t>
            </a:r>
            <a:r>
              <a:rPr lang="de-AT" sz="1200" b="1" dirty="0" smtClean="0"/>
              <a:t>Bundesministerium</a:t>
            </a:r>
          </a:p>
          <a:p>
            <a:r>
              <a:rPr lang="de-AT" sz="1200" dirty="0" smtClean="0"/>
              <a:t>Nationalrat wählt</a:t>
            </a:r>
            <a:r>
              <a:rPr lang="de-AT" sz="1200" baseline="0" dirty="0" smtClean="0"/>
              <a:t> und bestätigt diese nicht. Bundeskanzler kann Abberufung vorschlagen.</a:t>
            </a:r>
          </a:p>
          <a:p>
            <a:pPr marL="0" marR="0" indent="0" algn="l" defTabSz="914400" rtl="0" eaLnBrk="1" fontAlgn="auto" latinLnBrk="0" hangingPunct="1">
              <a:lnSpc>
                <a:spcPct val="100000"/>
              </a:lnSpc>
              <a:spcBef>
                <a:spcPts val="0"/>
              </a:spcBef>
              <a:spcAft>
                <a:spcPts val="0"/>
              </a:spcAft>
              <a:buClrTx/>
              <a:buSzTx/>
              <a:buFontTx/>
              <a:buNone/>
              <a:tabLst/>
              <a:defRPr/>
            </a:pPr>
            <a:r>
              <a:rPr lang="de-AT" sz="1200" b="1" u="none" strike="noStrike" dirty="0" smtClean="0">
                <a:solidFill>
                  <a:schemeClr val="tx1"/>
                </a:solidFill>
                <a:effectLst/>
              </a:rPr>
              <a:t>Maria Fekter</a:t>
            </a:r>
            <a:r>
              <a:rPr lang="de-AT" sz="1200" b="1" dirty="0" smtClean="0">
                <a:solidFill>
                  <a:schemeClr val="tx1"/>
                </a:solidFill>
                <a:effectLst/>
              </a:rPr>
              <a:t> (seit 21. April 2011) (Finanzen</a:t>
            </a:r>
            <a:r>
              <a:rPr lang="de-AT" sz="1200" b="1" dirty="0" smtClean="0">
                <a:solidFill>
                  <a:schemeClr val="tx1"/>
                </a:solidFill>
                <a:effectLst/>
              </a:rPr>
              <a:t>)</a:t>
            </a:r>
            <a:endParaRPr lang="de-AT" sz="1200" b="1" dirty="0" smtClean="0">
              <a:solidFill>
                <a:schemeClr val="tx1"/>
              </a:solidFill>
              <a:effectLst/>
            </a:endParaRPr>
          </a:p>
          <a:p>
            <a:endParaRPr lang="de-AT" sz="1200" dirty="0" smtClean="0"/>
          </a:p>
          <a:p>
            <a:r>
              <a:rPr lang="de-AT" sz="1200" dirty="0" smtClean="0"/>
              <a:t>Im </a:t>
            </a:r>
            <a:r>
              <a:rPr lang="de-AT" sz="1200" b="1" dirty="0" smtClean="0"/>
              <a:t>19. Jahrhundert </a:t>
            </a:r>
            <a:r>
              <a:rPr lang="de-AT" sz="1200" dirty="0" smtClean="0"/>
              <a:t>entstanden: </a:t>
            </a:r>
            <a:r>
              <a:rPr lang="de-AT" sz="1200" b="1" dirty="0" smtClean="0"/>
              <a:t>Finanzen</a:t>
            </a:r>
            <a:r>
              <a:rPr lang="de-AT" sz="1200" dirty="0" smtClean="0"/>
              <a:t>, </a:t>
            </a:r>
            <a:r>
              <a:rPr lang="de-AT" sz="1200" b="1" dirty="0" smtClean="0"/>
              <a:t>auswärtige Angelegenheiten, </a:t>
            </a:r>
            <a:r>
              <a:rPr lang="de-AT" sz="1200" dirty="0" smtClean="0"/>
              <a:t>Kriegs- oder Heerwesen bzw. später </a:t>
            </a:r>
            <a:r>
              <a:rPr lang="de-AT" sz="1200" b="1" dirty="0" smtClean="0"/>
              <a:t>Landesverteidigung</a:t>
            </a:r>
            <a:r>
              <a:rPr lang="de-AT" sz="1200" dirty="0" smtClean="0"/>
              <a:t>, innere Angelegenheiten, Justiz, Handel und Wirtschaft. Daneben findet sich auch der Minister ohne Portefeuille (Minister ohne Geschäftsbereich). </a:t>
            </a:r>
            <a:br>
              <a:rPr lang="de-AT" sz="1200" dirty="0" smtClean="0"/>
            </a:br>
            <a:r>
              <a:rPr lang="de-AT" sz="1200" dirty="0" smtClean="0"/>
              <a:t>Später</a:t>
            </a:r>
            <a:r>
              <a:rPr lang="de-AT" sz="1200" baseline="0" dirty="0" smtClean="0"/>
              <a:t> </a:t>
            </a:r>
            <a:r>
              <a:rPr lang="de-AT" sz="1200" b="1" dirty="0" smtClean="0"/>
              <a:t>Spezialressorts</a:t>
            </a:r>
            <a:r>
              <a:rPr lang="de-AT" sz="1200" dirty="0" smtClean="0"/>
              <a:t>, wie Industrie, Landwirtschaft, Forstwirtschaft, Energieversorgung, Verkehr sowie in den </a:t>
            </a:r>
            <a:r>
              <a:rPr lang="de-AT" sz="1200" b="1" dirty="0" smtClean="0"/>
              <a:t>1980</a:t>
            </a:r>
            <a:r>
              <a:rPr lang="de-AT" sz="1200" dirty="0" smtClean="0"/>
              <a:t> auch für Angelegenheiten der Umwelt.</a:t>
            </a:r>
          </a:p>
          <a:p>
            <a:r>
              <a:rPr lang="de-AT" dirty="0" smtClean="0"/>
              <a:t>Im Zuge der Entwicklung des Wohlfahrtsstaats kamen neue Staatsaufgaben hinzu, deren Erledigung organisiert werden musste und die Gründung weiterer Ministerien nach sich zog, etwa für Arbeit, Gesundheit, soziale Angelegenheiten, Familie, Frauen, Jugend.</a:t>
            </a:r>
          </a:p>
          <a:p>
            <a:endParaRPr lang="de-A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AT" b="0" dirty="0" smtClean="0"/>
              <a:t>Nicht alle Minister leiten auch ein Ministerium.</a:t>
            </a:r>
            <a:endParaRPr lang="de-AT" dirty="0" smtClean="0"/>
          </a:p>
          <a:p>
            <a:r>
              <a:rPr lang="de-AT" dirty="0" smtClean="0"/>
              <a:t>Ohne Ressort, hat zwar Sitz und volles Stimmenrecht in der jeweiligen Regierung aber kein</a:t>
            </a:r>
            <a:r>
              <a:rPr lang="de-AT" baseline="0" dirty="0" smtClean="0"/>
              <a:t> Ministerium</a:t>
            </a:r>
          </a:p>
          <a:p>
            <a:r>
              <a:rPr lang="de-AT" baseline="0" dirty="0" smtClean="0"/>
              <a:t>Sonderminister, für bestimmte zeitlich begrenzte Aufgaben</a:t>
            </a:r>
          </a:p>
          <a:p>
            <a:endParaRPr lang="de-AT" baseline="0" dirty="0" smtClean="0"/>
          </a:p>
          <a:p>
            <a:r>
              <a:rPr lang="de-AT" sz="1200" b="0" i="0" kern="1200" dirty="0" smtClean="0">
                <a:solidFill>
                  <a:schemeClr val="tx1"/>
                </a:solidFill>
                <a:effectLst/>
                <a:latin typeface="+mn-lt"/>
                <a:ea typeface="+mn-ea"/>
                <a:cs typeface="+mn-cs"/>
              </a:rPr>
              <a:t>bestimmter Geschäfte regeln, die in den Wirkungsbereich des </a:t>
            </a:r>
            <a:r>
              <a:rPr lang="de-AT" sz="1200" b="0" i="0" u="none" strike="noStrike" kern="1200" dirty="0" smtClean="0">
                <a:solidFill>
                  <a:schemeClr val="tx1"/>
                </a:solidFill>
                <a:effectLst/>
                <a:latin typeface="+mn-lt"/>
                <a:ea typeface="+mn-ea"/>
                <a:cs typeface="+mn-cs"/>
              </a:rPr>
              <a:t>Bundeskanzlers</a:t>
            </a:r>
            <a:r>
              <a:rPr lang="de-AT" sz="1200" b="0" i="0" kern="1200" dirty="0" smtClean="0">
                <a:solidFill>
                  <a:schemeClr val="tx1"/>
                </a:solidFill>
                <a:effectLst/>
                <a:latin typeface="+mn-lt"/>
                <a:ea typeface="+mn-ea"/>
                <a:cs typeface="+mn-cs"/>
              </a:rPr>
              <a:t> fallen.</a:t>
            </a:r>
            <a:r>
              <a:rPr lang="de-AT" sz="1200" b="0" i="0" kern="1200" baseline="0" dirty="0" smtClean="0">
                <a:solidFill>
                  <a:schemeClr val="tx1"/>
                </a:solidFill>
                <a:effectLst/>
                <a:latin typeface="+mn-lt"/>
                <a:ea typeface="+mn-ea"/>
                <a:cs typeface="+mn-cs"/>
              </a:rPr>
              <a:t> </a:t>
            </a:r>
            <a:r>
              <a:rPr lang="de-AT" sz="1200" b="0" i="0" kern="1200" dirty="0" smtClean="0">
                <a:solidFill>
                  <a:schemeClr val="tx1"/>
                </a:solidFill>
                <a:effectLst/>
                <a:latin typeface="+mn-lt"/>
                <a:ea typeface="+mn-ea"/>
                <a:cs typeface="+mn-cs"/>
              </a:rPr>
              <a:t>Kanzleramtsminister werden je nach Bedarf vom B-Präsidenten bestimmt.</a:t>
            </a:r>
          </a:p>
          <a:p>
            <a:r>
              <a:rPr lang="de-AT" dirty="0" smtClean="0"/>
              <a:t>Mitglied der Bundesregierung, Sitz und Stimme im Ministerrat.</a:t>
            </a:r>
          </a:p>
          <a:p>
            <a:endParaRPr lang="de-AT" dirty="0" smtClean="0"/>
          </a:p>
          <a:p>
            <a:endParaRPr lang="de-AT" dirty="0"/>
          </a:p>
        </p:txBody>
      </p:sp>
      <p:sp>
        <p:nvSpPr>
          <p:cNvPr id="4" name="Slide Number Placeholder 3"/>
          <p:cNvSpPr>
            <a:spLocks noGrp="1"/>
          </p:cNvSpPr>
          <p:nvPr>
            <p:ph type="sldNum" sz="quarter" idx="10"/>
          </p:nvPr>
        </p:nvSpPr>
        <p:spPr/>
        <p:txBody>
          <a:bodyPr/>
          <a:lstStyle/>
          <a:p>
            <a:fld id="{630AE4EC-7191-4EF6-A2FD-CBEBE402A0D8}" type="slidenum">
              <a:rPr lang="de-AT" smtClean="0"/>
              <a:t>6</a:t>
            </a:fld>
            <a:endParaRPr lang="de-AT"/>
          </a:p>
        </p:txBody>
      </p:sp>
    </p:spTree>
    <p:extLst>
      <p:ext uri="{BB962C8B-B14F-4D97-AF65-F5344CB8AC3E}">
        <p14:creationId xmlns:p14="http://schemas.microsoft.com/office/powerpoint/2010/main" val="1596406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sz="1200" b="0" i="0" kern="1200" dirty="0" smtClean="0">
                <a:solidFill>
                  <a:schemeClr val="tx1"/>
                </a:solidFill>
                <a:effectLst/>
                <a:latin typeface="+mn-lt"/>
                <a:ea typeface="+mn-ea"/>
                <a:cs typeface="+mn-cs"/>
              </a:rPr>
              <a:t>Neben Bundespräsident</a:t>
            </a:r>
            <a:r>
              <a:rPr lang="de-AT" sz="1200" b="0" i="0" kern="1200" baseline="0" dirty="0" smtClean="0">
                <a:solidFill>
                  <a:schemeClr val="tx1"/>
                </a:solidFill>
                <a:effectLst/>
                <a:latin typeface="+mn-lt"/>
                <a:ea typeface="+mn-ea"/>
                <a:cs typeface="+mn-cs"/>
              </a:rPr>
              <a:t> &amp; </a:t>
            </a:r>
            <a:r>
              <a:rPr lang="de-AT" sz="1200" b="0" i="0" kern="1200" dirty="0" smtClean="0">
                <a:solidFill>
                  <a:schemeClr val="tx1"/>
                </a:solidFill>
                <a:effectLst/>
                <a:latin typeface="+mn-lt"/>
                <a:ea typeface="+mn-ea"/>
                <a:cs typeface="+mn-cs"/>
              </a:rPr>
              <a:t>Staatssekretären– zu </a:t>
            </a:r>
            <a:r>
              <a:rPr lang="de-AT" sz="1200" b="1" i="0" kern="1200" dirty="0" smtClean="0">
                <a:solidFill>
                  <a:schemeClr val="tx1"/>
                </a:solidFill>
                <a:effectLst/>
                <a:latin typeface="+mn-lt"/>
                <a:ea typeface="+mn-ea"/>
                <a:cs typeface="+mn-cs"/>
              </a:rPr>
              <a:t>obersten Organen </a:t>
            </a:r>
            <a:r>
              <a:rPr lang="de-AT" sz="1200" b="0" i="0" kern="1200" dirty="0" smtClean="0">
                <a:solidFill>
                  <a:schemeClr val="tx1"/>
                </a:solidFill>
                <a:effectLst/>
                <a:latin typeface="+mn-lt"/>
                <a:ea typeface="+mn-ea"/>
                <a:cs typeface="+mn-cs"/>
              </a:rPr>
              <a:t>der</a:t>
            </a:r>
            <a:r>
              <a:rPr lang="de-AT" sz="1200" b="1" i="0" kern="1200" dirty="0" smtClean="0">
                <a:solidFill>
                  <a:schemeClr val="tx1"/>
                </a:solidFill>
                <a:effectLst/>
                <a:latin typeface="+mn-lt"/>
                <a:ea typeface="+mn-ea"/>
                <a:cs typeface="+mn-cs"/>
              </a:rPr>
              <a:t> Exekutive</a:t>
            </a:r>
          </a:p>
          <a:p>
            <a:r>
              <a:rPr lang="de-AT" sz="1200" dirty="0" smtClean="0"/>
              <a:t>Bundesminister werden in Österreich die Mitglieder der Bundesregierung bezeichnet.</a:t>
            </a:r>
          </a:p>
          <a:p>
            <a:r>
              <a:rPr lang="de-AT" sz="1200" dirty="0" smtClean="0"/>
              <a:t>Die Minister bilden den Ministerrat und sind Amtsinhaber des jeweiligen Bundesministerium</a:t>
            </a:r>
          </a:p>
          <a:p>
            <a:endParaRPr lang="de-AT" dirty="0" smtClean="0"/>
          </a:p>
          <a:p>
            <a:endParaRPr lang="de-AT" dirty="0"/>
          </a:p>
        </p:txBody>
      </p:sp>
      <p:sp>
        <p:nvSpPr>
          <p:cNvPr id="4" name="Slide Number Placeholder 3"/>
          <p:cNvSpPr>
            <a:spLocks noGrp="1"/>
          </p:cNvSpPr>
          <p:nvPr>
            <p:ph type="sldNum" sz="quarter" idx="10"/>
          </p:nvPr>
        </p:nvSpPr>
        <p:spPr/>
        <p:txBody>
          <a:bodyPr/>
          <a:lstStyle/>
          <a:p>
            <a:fld id="{630AE4EC-7191-4EF6-A2FD-CBEBE402A0D8}" type="slidenum">
              <a:rPr lang="de-AT" smtClean="0"/>
              <a:t>7</a:t>
            </a:fld>
            <a:endParaRPr lang="de-AT"/>
          </a:p>
        </p:txBody>
      </p:sp>
    </p:spTree>
    <p:extLst>
      <p:ext uri="{BB962C8B-B14F-4D97-AF65-F5344CB8AC3E}">
        <p14:creationId xmlns:p14="http://schemas.microsoft.com/office/powerpoint/2010/main" val="3051105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buFont typeface="Arial" panose="020B0604020202020204" pitchFamily="34" charset="0"/>
              <a:buNone/>
            </a:pPr>
            <a:r>
              <a:rPr lang="de-DE" sz="1800" b="1" i="0" dirty="0" smtClean="0"/>
              <a:t>Alleinregierung </a:t>
            </a:r>
          </a:p>
          <a:p>
            <a:pPr>
              <a:lnSpc>
                <a:spcPct val="150000"/>
              </a:lnSpc>
              <a:buFont typeface="Arial" panose="020B0604020202020204" pitchFamily="34" charset="0"/>
              <a:buNone/>
            </a:pPr>
            <a:r>
              <a:rPr lang="de-DE" sz="1800" b="0" i="0" dirty="0" smtClean="0"/>
              <a:t>Eher</a:t>
            </a:r>
            <a:r>
              <a:rPr lang="de-DE" sz="1800" b="0" i="0" baseline="0" dirty="0" smtClean="0"/>
              <a:t> selten, da selten </a:t>
            </a:r>
            <a:r>
              <a:rPr lang="de-DE" sz="1800" b="0" i="0" baseline="0" dirty="0" smtClean="0"/>
              <a:t>Partei </a:t>
            </a:r>
            <a:r>
              <a:rPr lang="de-DE" sz="1800" b="0" i="0" baseline="0" dirty="0" smtClean="0"/>
              <a:t>die </a:t>
            </a:r>
            <a:r>
              <a:rPr lang="de-DE" sz="1800" b="0" i="0" baseline="0" dirty="0" smtClean="0"/>
              <a:t>Mehrheit erreicht</a:t>
            </a:r>
            <a:endParaRPr lang="de-DE" sz="1800" b="0" i="0" baseline="0" dirty="0" smtClean="0"/>
          </a:p>
          <a:p>
            <a:pPr>
              <a:lnSpc>
                <a:spcPct val="150000"/>
              </a:lnSpc>
              <a:buFont typeface="Arial" panose="020B0604020202020204" pitchFamily="34" charset="0"/>
              <a:buNone/>
            </a:pPr>
            <a:r>
              <a:rPr lang="de-DE" sz="1800" b="0" i="0" baseline="0" dirty="0" smtClean="0"/>
              <a:t>Bei </a:t>
            </a:r>
            <a:r>
              <a:rPr lang="de-AT" sz="1200" b="0" i="0" kern="1200" dirty="0" smtClean="0">
                <a:solidFill>
                  <a:schemeClr val="tx1"/>
                </a:solidFill>
                <a:effectLst/>
                <a:latin typeface="+mn-lt"/>
                <a:ea typeface="+mn-ea"/>
                <a:cs typeface="+mn-cs"/>
              </a:rPr>
              <a:t>Mehrheitswahlrecht gibt</a:t>
            </a:r>
            <a:r>
              <a:rPr lang="de-AT" sz="1200" b="0" i="0" kern="1200" baseline="0" dirty="0" smtClean="0">
                <a:solidFill>
                  <a:schemeClr val="tx1"/>
                </a:solidFill>
                <a:effectLst/>
                <a:latin typeface="+mn-lt"/>
                <a:ea typeface="+mn-ea"/>
                <a:cs typeface="+mn-cs"/>
              </a:rPr>
              <a:t> nicht, da Regierung nur von einer </a:t>
            </a:r>
            <a:r>
              <a:rPr lang="de-AT" sz="1200" b="0" i="0" kern="1200" baseline="0" dirty="0" smtClean="0">
                <a:solidFill>
                  <a:schemeClr val="tx1"/>
                </a:solidFill>
                <a:effectLst/>
                <a:latin typeface="+mn-lt"/>
                <a:ea typeface="+mn-ea"/>
                <a:cs typeface="+mn-cs"/>
              </a:rPr>
              <a:t>Partei</a:t>
            </a:r>
            <a:endParaRPr lang="de-DE" sz="1800" b="0" i="0" dirty="0" smtClean="0"/>
          </a:p>
          <a:p>
            <a:pPr>
              <a:lnSpc>
                <a:spcPct val="150000"/>
              </a:lnSpc>
              <a:buFont typeface="Arial" panose="020B0604020202020204" pitchFamily="34" charset="0"/>
              <a:buNone/>
            </a:pPr>
            <a:r>
              <a:rPr lang="de-DE" sz="1800" b="1" i="0" dirty="0" smtClean="0"/>
              <a:t>Koalitionsregierung</a:t>
            </a:r>
          </a:p>
          <a:p>
            <a:pPr>
              <a:lnSpc>
                <a:spcPct val="150000"/>
              </a:lnSpc>
              <a:buFont typeface="Arial" panose="020B0604020202020204" pitchFamily="34" charset="0"/>
              <a:buNone/>
            </a:pPr>
            <a:r>
              <a:rPr lang="de-DE" sz="1800" b="0" i="0" dirty="0" smtClean="0"/>
              <a:t>Besonders</a:t>
            </a:r>
            <a:r>
              <a:rPr lang="de-DE" sz="1800" b="0" i="0" baseline="0" dirty="0" smtClean="0"/>
              <a:t> häufig, da Partei selten die absolute erreichen</a:t>
            </a:r>
            <a:r>
              <a:rPr lang="de-AT" sz="1800" b="0" i="0" baseline="0" dirty="0" smtClean="0"/>
              <a:t>meistens bei Verhältniswahlrecht oft </a:t>
            </a:r>
            <a:r>
              <a:rPr lang="de-DE" sz="1800" b="1" i="0" dirty="0" smtClean="0"/>
              <a:t/>
            </a:r>
            <a:br>
              <a:rPr lang="de-DE" sz="1800" b="1" i="0" dirty="0" smtClean="0"/>
            </a:br>
            <a:r>
              <a:rPr lang="de-DE" sz="1800" b="1" i="0" dirty="0" smtClean="0"/>
              <a:t>Konzentrationsregierung</a:t>
            </a:r>
          </a:p>
          <a:p>
            <a:pPr>
              <a:lnSpc>
                <a:spcPct val="150000"/>
              </a:lnSpc>
              <a:buFont typeface="Arial" panose="020B0604020202020204" pitchFamily="34" charset="0"/>
              <a:buNone/>
            </a:pPr>
            <a:r>
              <a:rPr lang="de-AT" sz="1800" b="0" i="0" dirty="0" smtClean="0"/>
              <a:t>Bundesländern </a:t>
            </a:r>
            <a:r>
              <a:rPr lang="de-AT" sz="1800" b="0" i="0" dirty="0" smtClean="0"/>
              <a:t>Kärnten, Oberösterreich, Burgenland, Steiermark und Niederösterreich gilt dieses Prinzip nach wie vor in abgeschwächter Form: Den im Landtag vertretenen Parteien steht dann automatisch ein Regierungssitz, wenn sie bei den Landtagswahlen eine bestimmte Stärke erreicht haben.</a:t>
            </a:r>
            <a:endParaRPr lang="de-DE" sz="1800" b="0" i="0" dirty="0" smtClean="0"/>
          </a:p>
          <a:p>
            <a:pPr>
              <a:lnSpc>
                <a:spcPct val="150000"/>
              </a:lnSpc>
              <a:buFont typeface="Arial" panose="020B0604020202020204" pitchFamily="34" charset="0"/>
              <a:buNone/>
            </a:pPr>
            <a:r>
              <a:rPr lang="de-DE" sz="1800" b="1" i="0" dirty="0" smtClean="0"/>
              <a:t>Minderheitsregierung</a:t>
            </a:r>
          </a:p>
          <a:p>
            <a:pPr>
              <a:lnSpc>
                <a:spcPct val="150000"/>
              </a:lnSpc>
              <a:buFont typeface="Arial" panose="020B0604020202020204" pitchFamily="34" charset="0"/>
              <a:buNone/>
            </a:pPr>
            <a:r>
              <a:rPr lang="de-AT" sz="1800" b="0" i="0" dirty="0" smtClean="0"/>
              <a:t>eine Partei regiert ohne einer absoluten Mehrheit.</a:t>
            </a:r>
          </a:p>
          <a:p>
            <a:pPr>
              <a:lnSpc>
                <a:spcPct val="150000"/>
              </a:lnSpc>
              <a:buFont typeface="Arial" panose="020B0604020202020204" pitchFamily="34" charset="0"/>
              <a:buNone/>
            </a:pPr>
            <a:r>
              <a:rPr lang="de-AT" sz="1800" b="0" i="0" dirty="0" smtClean="0"/>
              <a:t>Erst</a:t>
            </a:r>
            <a:r>
              <a:rPr lang="de-AT" sz="1800" b="0" i="0" baseline="0" dirty="0" smtClean="0"/>
              <a:t> eine einzige in </a:t>
            </a:r>
            <a:r>
              <a:rPr lang="de-AT" sz="1800" b="0" i="0" baseline="0" dirty="0" err="1" smtClean="0"/>
              <a:t>österreich</a:t>
            </a:r>
            <a:r>
              <a:rPr lang="de-AT" sz="1800" b="0" i="0" dirty="0" smtClean="0"/>
              <a:t/>
            </a:r>
            <a:br>
              <a:rPr lang="de-AT" sz="1800" b="0" i="0" dirty="0" smtClean="0"/>
            </a:br>
            <a:r>
              <a:rPr lang="de-AT" sz="1800" b="0" i="0" dirty="0" smtClean="0"/>
              <a:t>Bei der Nationalratswahl</a:t>
            </a:r>
            <a:r>
              <a:rPr lang="de-AT" sz="1800" b="0" i="0" baseline="0" dirty="0" smtClean="0"/>
              <a:t> März </a:t>
            </a:r>
            <a:r>
              <a:rPr lang="de-AT" sz="1800" b="0" i="0" dirty="0" smtClean="0"/>
              <a:t>1970 erreichte die SPÖ 81, die ÖVP 78 und die FPÖ 6 von insgesamt 165 Mandaten.</a:t>
            </a:r>
            <a:endParaRPr lang="de-DE" sz="1800" b="0" i="0" dirty="0" smtClean="0"/>
          </a:p>
          <a:p>
            <a:pPr>
              <a:lnSpc>
                <a:spcPct val="150000"/>
              </a:lnSpc>
              <a:buFont typeface="Arial" panose="020B0604020202020204" pitchFamily="34" charset="0"/>
              <a:buNone/>
            </a:pPr>
            <a:endParaRPr lang="de-AT" b="1" i="0" dirty="0"/>
          </a:p>
        </p:txBody>
      </p:sp>
      <p:sp>
        <p:nvSpPr>
          <p:cNvPr id="4" name="Slide Number Placeholder 3"/>
          <p:cNvSpPr>
            <a:spLocks noGrp="1"/>
          </p:cNvSpPr>
          <p:nvPr>
            <p:ph type="sldNum" sz="quarter" idx="10"/>
          </p:nvPr>
        </p:nvSpPr>
        <p:spPr/>
        <p:txBody>
          <a:bodyPr/>
          <a:lstStyle/>
          <a:p>
            <a:fld id="{630AE4EC-7191-4EF6-A2FD-CBEBE402A0D8}" type="slidenum">
              <a:rPr lang="de-AT" smtClean="0"/>
              <a:t>8</a:t>
            </a:fld>
            <a:endParaRPr lang="de-AT"/>
          </a:p>
        </p:txBody>
      </p:sp>
    </p:spTree>
    <p:extLst>
      <p:ext uri="{BB962C8B-B14F-4D97-AF65-F5344CB8AC3E}">
        <p14:creationId xmlns:p14="http://schemas.microsoft.com/office/powerpoint/2010/main" val="318896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8" name="Rectangle 7"/>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2" name="Title 1"/>
          <p:cNvSpPr>
            <a:spLocks noGrp="1"/>
          </p:cNvSpPr>
          <p:nvPr>
            <p:ph type="ctrTitle"/>
          </p:nvPr>
        </p:nvSpPr>
        <p:spPr>
          <a:xfrm>
            <a:off x="1096994" y="758952"/>
            <a:ext cx="10055781" cy="3566160"/>
          </a:xfrm>
        </p:spPr>
        <p:txBody>
          <a:bodyPr anchor="b">
            <a:normAutofit/>
          </a:bodyPr>
          <a:lstStyle>
            <a:lvl1pPr algn="l">
              <a:lnSpc>
                <a:spcPct val="85000"/>
              </a:lnSpc>
              <a:defRPr sz="7998" spc="-7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99764" y="4455621"/>
            <a:ext cx="10055781" cy="914400"/>
          </a:xfrm>
        </p:spPr>
        <p:txBody>
          <a:bodyPr>
            <a:normAutofit/>
          </a:bodyPr>
          <a:lstStyle>
            <a:lvl1pPr marL="0" indent="0" algn="l">
              <a:buNone/>
              <a:defRPr sz="2399" cap="all" spc="200" baseline="0">
                <a:solidFill>
                  <a:schemeClr val="tx2"/>
                </a:solidFill>
                <a:latin typeface="+mj-lt"/>
              </a:defRPr>
            </a:lvl1pPr>
            <a:lvl2pPr marL="457063" indent="0" algn="ctr">
              <a:buNone/>
              <a:defRPr sz="2799"/>
            </a:lvl2pPr>
            <a:lvl3pPr marL="914126" indent="0" algn="ctr">
              <a:buNone/>
              <a:defRPr sz="2399"/>
            </a:lvl3pPr>
            <a:lvl4pPr marL="1371189" indent="0" algn="ctr">
              <a:buNone/>
              <a:defRPr sz="1999"/>
            </a:lvl4pPr>
            <a:lvl5pPr marL="1828251" indent="0" algn="ctr">
              <a:buNone/>
              <a:defRPr sz="1999"/>
            </a:lvl5pPr>
            <a:lvl6pPr marL="2285314" indent="0" algn="ctr">
              <a:buNone/>
              <a:defRPr sz="1999"/>
            </a:lvl6pPr>
            <a:lvl7pPr marL="2742377" indent="0" algn="ctr">
              <a:buNone/>
              <a:defRPr sz="1999"/>
            </a:lvl7pPr>
            <a:lvl8pPr marL="3199440" indent="0" algn="ctr">
              <a:buNone/>
              <a:defRPr sz="1999"/>
            </a:lvl8pPr>
            <a:lvl9pPr marL="3656503" indent="0" algn="ctr">
              <a:buNone/>
              <a:defRPr sz="1999"/>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10/25/2012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de-AT" smtClean="0"/>
              <a:pPr/>
              <a:t>‹#›</a:t>
            </a:fld>
            <a:endParaRPr lang="de-AT"/>
          </a:p>
        </p:txBody>
      </p:sp>
      <p:cxnSp>
        <p:nvCxnSpPr>
          <p:cNvPr id="9" name="Straight Connector 8"/>
          <p:cNvCxnSpPr/>
          <p:nvPr/>
        </p:nvCxnSpPr>
        <p:spPr>
          <a:xfrm>
            <a:off x="1207344" y="4343400"/>
            <a:ext cx="987294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653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10/25/2012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de-AT" smtClean="0"/>
              <a:pPr/>
              <a:t>‹#›</a:t>
            </a:fld>
            <a:endParaRPr lang="de-AT"/>
          </a:p>
        </p:txBody>
      </p:sp>
    </p:spTree>
    <p:extLst>
      <p:ext uri="{BB962C8B-B14F-4D97-AF65-F5344CB8AC3E}">
        <p14:creationId xmlns:p14="http://schemas.microsoft.com/office/powerpoint/2010/main" val="3145140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8" name="Rectangle 7"/>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2" name="Vertical Title 1"/>
          <p:cNvSpPr>
            <a:spLocks noGrp="1"/>
          </p:cNvSpPr>
          <p:nvPr>
            <p:ph type="title" orient="vert"/>
          </p:nvPr>
        </p:nvSpPr>
        <p:spPr>
          <a:xfrm>
            <a:off x="8722628" y="414779"/>
            <a:ext cx="2628215" cy="575742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7982" y="274638"/>
            <a:ext cx="7732286"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10/25/2012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de-AT" smtClean="0"/>
              <a:pPr/>
              <a:t>‹#›</a:t>
            </a:fld>
            <a:endParaRPr lang="de-AT"/>
          </a:p>
        </p:txBody>
      </p:sp>
    </p:spTree>
    <p:extLst>
      <p:ext uri="{BB962C8B-B14F-4D97-AF65-F5344CB8AC3E}">
        <p14:creationId xmlns:p14="http://schemas.microsoft.com/office/powerpoint/2010/main" val="912266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marL="169812" indent="-169812">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de-AT" smtClean="0"/>
              <a:pPr/>
              <a:t>‹#›</a:t>
            </a:fld>
            <a:endParaRPr lang="de-AT"/>
          </a:p>
        </p:txBody>
      </p:sp>
    </p:spTree>
    <p:extLst>
      <p:ext uri="{BB962C8B-B14F-4D97-AF65-F5344CB8AC3E}">
        <p14:creationId xmlns:p14="http://schemas.microsoft.com/office/powerpoint/2010/main" val="513953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8" name="Rectangle 7"/>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2" name="Title 1"/>
          <p:cNvSpPr>
            <a:spLocks noGrp="1"/>
          </p:cNvSpPr>
          <p:nvPr>
            <p:ph type="title"/>
          </p:nvPr>
        </p:nvSpPr>
        <p:spPr>
          <a:xfrm>
            <a:off x="1096994" y="758952"/>
            <a:ext cx="10055781" cy="3566160"/>
          </a:xfrm>
        </p:spPr>
        <p:txBody>
          <a:bodyPr anchor="b" anchorCtr="0">
            <a:normAutofit/>
          </a:bodyPr>
          <a:lstStyle>
            <a:lvl1pPr>
              <a:lnSpc>
                <a:spcPct val="85000"/>
              </a:lnSpc>
              <a:defRPr sz="7998"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6994" y="4453128"/>
            <a:ext cx="10055781" cy="914400"/>
          </a:xfrm>
        </p:spPr>
        <p:txBody>
          <a:bodyPr anchor="t" anchorCtr="0">
            <a:normAutofit/>
          </a:bodyPr>
          <a:lstStyle>
            <a:lvl1pPr marL="0" indent="0">
              <a:buNone/>
              <a:defRPr sz="2399" cap="all" spc="200" baseline="0">
                <a:solidFill>
                  <a:schemeClr val="tx2"/>
                </a:solidFill>
                <a:latin typeface="+mj-lt"/>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de-AT" smtClean="0"/>
              <a:pPr/>
              <a:t>‹#›</a:t>
            </a:fld>
            <a:endParaRPr lang="de-AT"/>
          </a:p>
        </p:txBody>
      </p:sp>
      <p:cxnSp>
        <p:nvCxnSpPr>
          <p:cNvPr id="9" name="Straight Connector 8"/>
          <p:cNvCxnSpPr/>
          <p:nvPr/>
        </p:nvCxnSpPr>
        <p:spPr>
          <a:xfrm>
            <a:off x="1207344" y="4343400"/>
            <a:ext cx="987294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1749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1859" y="1845734"/>
            <a:ext cx="4900101" cy="4023360"/>
          </a:xfrm>
        </p:spPr>
        <p:txBody>
          <a:bodyPr/>
          <a:lstStyle>
            <a:lvl1pPr>
              <a:defRPr sz="1999"/>
            </a:lvl1pPr>
            <a:lvl2pPr>
              <a:defRPr sz="1799"/>
            </a:lvl2pPr>
            <a:lvl3pPr>
              <a:defRPr sz="1400"/>
            </a:lvl3pPr>
            <a:lvl4pPr>
              <a:defRPr sz="1400"/>
            </a:lvl4pPr>
            <a:lvl5pPr>
              <a:defRPr sz="1400"/>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88130" y="1845736"/>
            <a:ext cx="5058675" cy="4023359"/>
          </a:xfrm>
        </p:spPr>
        <p:txBody>
          <a:bodyPr/>
          <a:lstStyle>
            <a:lvl1pPr>
              <a:defRPr sz="1999"/>
            </a:lvl1pPr>
            <a:lvl2pPr>
              <a:defRPr sz="1799"/>
            </a:lvl2pPr>
            <a:lvl3pPr>
              <a:defRPr sz="1400"/>
            </a:lvl3pPr>
            <a:lvl4pPr>
              <a:defRPr sz="1400"/>
            </a:lvl4pPr>
            <a:lvl5pPr>
              <a:defRPr sz="1400"/>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10/25/2012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de-AT" smtClean="0"/>
              <a:pPr/>
              <a:t>‹#›</a:t>
            </a:fld>
            <a:endParaRPr lang="de-AT"/>
          </a:p>
        </p:txBody>
      </p:sp>
      <p:sp>
        <p:nvSpPr>
          <p:cNvPr id="8" name="Title 7"/>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8361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4321" y="1846052"/>
            <a:ext cx="4753642" cy="736282"/>
          </a:xfrm>
        </p:spPr>
        <p:txBody>
          <a:bodyPr anchor="ctr">
            <a:normAutofit/>
          </a:bodyPr>
          <a:lstStyle>
            <a:lvl1pPr marL="0" indent="0">
              <a:buNone/>
              <a:defRPr sz="1999" b="0" cap="all" baseline="0">
                <a:solidFill>
                  <a:schemeClr val="tx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51859" y="2582334"/>
            <a:ext cx="4906104" cy="3286760"/>
          </a:xfrm>
        </p:spPr>
        <p:txBody>
          <a:bodyPr/>
          <a:lstStyle>
            <a:lvl1pPr>
              <a:defRPr sz="1999"/>
            </a:lvl1pPr>
            <a:lvl2pPr>
              <a:defRPr sz="1799"/>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9072" y="1846052"/>
            <a:ext cx="4931718" cy="736282"/>
          </a:xfrm>
        </p:spPr>
        <p:txBody>
          <a:bodyPr anchor="ctr">
            <a:normAutofit/>
          </a:bodyPr>
          <a:lstStyle>
            <a:lvl1pPr marL="0" indent="0">
              <a:buNone/>
              <a:defRPr sz="1999" b="0" cap="all" baseline="0">
                <a:solidFill>
                  <a:schemeClr val="tx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88129" y="2582334"/>
            <a:ext cx="5060676" cy="3286760"/>
          </a:xfrm>
        </p:spPr>
        <p:txBody>
          <a:bodyPr/>
          <a:lstStyle>
            <a:lvl1pPr>
              <a:defRPr sz="1999"/>
            </a:lvl1pPr>
            <a:lvl2pPr>
              <a:defRPr sz="1799"/>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10/25/2012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de-AT" smtClean="0"/>
              <a:pPr/>
              <a:t>‹#›</a:t>
            </a:fld>
            <a:endParaRPr lang="de-AT"/>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7137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10/25/2012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de-AT" smtClean="0"/>
              <a:pPr/>
              <a:t>‹#›</a:t>
            </a:fld>
            <a:endParaRPr lang="de-AT"/>
          </a:p>
        </p:txBody>
      </p:sp>
    </p:spTree>
    <p:extLst>
      <p:ext uri="{BB962C8B-B14F-4D97-AF65-F5344CB8AC3E}">
        <p14:creationId xmlns:p14="http://schemas.microsoft.com/office/powerpoint/2010/main" val="476809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6" name="Rectangle 5"/>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7" name="Date Placeholder 6"/>
          <p:cNvSpPr>
            <a:spLocks noGrp="1"/>
          </p:cNvSpPr>
          <p:nvPr>
            <p:ph type="dt" sz="half" idx="10"/>
          </p:nvPr>
        </p:nvSpPr>
        <p:spPr/>
        <p:txBody>
          <a:bodyPr/>
          <a:lstStyle/>
          <a:p>
            <a:fld id="{B61BEF0D-F0BB-DE4B-95CE-6DB70DBA9567}" type="datetimeFigureOut">
              <a:rPr lang="en-US" smtClean="0"/>
              <a:pPr/>
              <a:t>10/25/2012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de-AT" smtClean="0"/>
              <a:pPr/>
              <a:t>‹#›</a:t>
            </a:fld>
            <a:endParaRPr lang="de-AT"/>
          </a:p>
        </p:txBody>
      </p:sp>
    </p:spTree>
    <p:extLst>
      <p:ext uri="{BB962C8B-B14F-4D97-AF65-F5344CB8AC3E}">
        <p14:creationId xmlns:p14="http://schemas.microsoft.com/office/powerpoint/2010/main" val="4070789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7" y="0"/>
            <a:ext cx="404973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9" name="Rectangle 8"/>
          <p:cNvSpPr/>
          <p:nvPr/>
        </p:nvSpPr>
        <p:spPr>
          <a:xfrm>
            <a:off x="4039019" y="0"/>
            <a:ext cx="6399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2" name="Title 1"/>
          <p:cNvSpPr>
            <a:spLocks noGrp="1"/>
          </p:cNvSpPr>
          <p:nvPr>
            <p:ph type="title"/>
          </p:nvPr>
        </p:nvSpPr>
        <p:spPr>
          <a:xfrm>
            <a:off x="457081" y="594359"/>
            <a:ext cx="3199567" cy="2286000"/>
          </a:xfrm>
        </p:spPr>
        <p:txBody>
          <a:bodyPr anchor="b">
            <a:normAutofit/>
          </a:bodyPr>
          <a:lstStyle>
            <a:lvl1pPr>
              <a:defRPr sz="3599"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12448" y="731520"/>
            <a:ext cx="6677452" cy="5257800"/>
          </a:xfrm>
        </p:spPr>
        <p:txBody>
          <a:bodyPr/>
          <a:lstStyle>
            <a:lvl1pPr>
              <a:defRPr sz="1999"/>
            </a:lvl1pPr>
            <a:lvl2pPr>
              <a:defRPr sz="1799"/>
            </a:lvl2pPr>
            <a:lvl3pPr>
              <a:defRPr sz="1400"/>
            </a:lvl3pPr>
            <a:lvl4pPr>
              <a:defRPr sz="1400"/>
            </a:lvl4pPr>
            <a:lvl5pPr>
              <a:defRPr sz="1400"/>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081" y="2926080"/>
            <a:ext cx="3199567" cy="3379124"/>
          </a:xfrm>
        </p:spPr>
        <p:txBody>
          <a:bodyPr>
            <a:normAutofit/>
          </a:bodyPr>
          <a:lstStyle>
            <a:lvl1pPr marL="0" indent="0">
              <a:buNone/>
              <a:defRPr sz="1500">
                <a:solidFill>
                  <a:srgbClr val="FFFFFF"/>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391" y="6459786"/>
            <a:ext cx="2617828" cy="365125"/>
          </a:xfrm>
        </p:spPr>
        <p:txBody>
          <a:bodyPr/>
          <a:lstStyle>
            <a:lvl1pPr algn="l">
              <a:defRPr/>
            </a:lvl1pPr>
          </a:lstStyle>
          <a:p>
            <a:fld id="{B61BEF0D-F0BB-DE4B-95CE-6DB70DBA9567}" type="datetimeFigureOut">
              <a:rPr lang="en-US" smtClean="0"/>
              <a:pPr/>
              <a:t>10/25/2012</a:t>
            </a:fld>
            <a:endParaRPr lang="en-US"/>
          </a:p>
        </p:txBody>
      </p:sp>
      <p:sp>
        <p:nvSpPr>
          <p:cNvPr id="6" name="Footer Placeholder 5"/>
          <p:cNvSpPr>
            <a:spLocks noGrp="1"/>
          </p:cNvSpPr>
          <p:nvPr>
            <p:ph type="ftr" sz="quarter" idx="11"/>
          </p:nvPr>
        </p:nvSpPr>
        <p:spPr>
          <a:xfrm>
            <a:off x="4799350" y="6459786"/>
            <a:ext cx="464699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de-AT" smtClean="0"/>
              <a:pPr/>
              <a:t>‹#›</a:t>
            </a:fld>
            <a:endParaRPr lang="de-AT"/>
          </a:p>
        </p:txBody>
      </p:sp>
    </p:spTree>
    <p:extLst>
      <p:ext uri="{BB962C8B-B14F-4D97-AF65-F5344CB8AC3E}">
        <p14:creationId xmlns:p14="http://schemas.microsoft.com/office/powerpoint/2010/main" val="243370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5651"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9" name="Rectangle 8"/>
          <p:cNvSpPr/>
          <p:nvPr/>
        </p:nvSpPr>
        <p:spPr>
          <a:xfrm>
            <a:off x="15" y="491507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2" name="Title 1"/>
          <p:cNvSpPr>
            <a:spLocks noGrp="1"/>
          </p:cNvSpPr>
          <p:nvPr>
            <p:ph type="title"/>
          </p:nvPr>
        </p:nvSpPr>
        <p:spPr>
          <a:xfrm>
            <a:off x="1108248" y="5037512"/>
            <a:ext cx="10111011" cy="906088"/>
          </a:xfrm>
        </p:spPr>
        <p:txBody>
          <a:bodyPr anchor="b">
            <a:noAutofit/>
          </a:bodyPr>
          <a:lstStyle>
            <a:lvl1pPr>
              <a:defRPr sz="3599" b="0">
                <a:solidFill>
                  <a:srgbClr val="FFFFFF"/>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5" y="0"/>
            <a:ext cx="12188810" cy="4915076"/>
          </a:xfrm>
          <a:blipFill>
            <a:blip r:embed="rId2"/>
            <a:stretch>
              <a:fillRect/>
            </a:stretch>
          </a:blipFill>
        </p:spPr>
        <p:txBody>
          <a:bodyPr lIns="457200" tIns="457200"/>
          <a:lstStyle>
            <a:lvl1pPr marL="0" indent="0">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smtClean="0"/>
              <a:t>Click icon to add picture</a:t>
            </a:r>
            <a:endParaRPr lang="en-US" dirty="0"/>
          </a:p>
        </p:txBody>
      </p:sp>
      <p:sp>
        <p:nvSpPr>
          <p:cNvPr id="4" name="Text Placeholder 3"/>
          <p:cNvSpPr>
            <a:spLocks noGrp="1"/>
          </p:cNvSpPr>
          <p:nvPr>
            <p:ph type="body" sz="half" idx="2"/>
          </p:nvPr>
        </p:nvSpPr>
        <p:spPr>
          <a:xfrm>
            <a:off x="1108249" y="5867400"/>
            <a:ext cx="10102700" cy="587433"/>
          </a:xfrm>
        </p:spPr>
        <p:txBody>
          <a:bodyPr>
            <a:normAutofit/>
          </a:bodyPr>
          <a:lstStyle>
            <a:lvl1pPr marL="0" indent="0">
              <a:spcBef>
                <a:spcPts val="0"/>
              </a:spcBef>
              <a:spcAft>
                <a:spcPts val="600"/>
              </a:spcAft>
              <a:buNone/>
              <a:defRPr sz="1500">
                <a:solidFill>
                  <a:srgbClr val="FFFFFF"/>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10/25/2012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de-AT" smtClean="0"/>
              <a:pPr/>
              <a:t>‹#›</a:t>
            </a:fld>
            <a:endParaRPr lang="de-AT"/>
          </a:p>
        </p:txBody>
      </p:sp>
    </p:spTree>
    <p:extLst>
      <p:ext uri="{BB962C8B-B14F-4D97-AF65-F5344CB8AC3E}">
        <p14:creationId xmlns:p14="http://schemas.microsoft.com/office/powerpoint/2010/main" val="4247338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9" name="Rectangle 8"/>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2" name="Title Placeholder 1"/>
          <p:cNvSpPr>
            <a:spLocks noGrp="1"/>
          </p:cNvSpPr>
          <p:nvPr>
            <p:ph type="title"/>
          </p:nvPr>
        </p:nvSpPr>
        <p:spPr>
          <a:xfrm>
            <a:off x="1096994" y="286604"/>
            <a:ext cx="10055781"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51859" y="1845734"/>
            <a:ext cx="10200916" cy="402336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6995" y="6459786"/>
            <a:ext cx="2471627"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10/25/2012</a:t>
            </a:fld>
            <a:endParaRPr lang="en-US"/>
          </a:p>
        </p:txBody>
      </p:sp>
      <p:sp>
        <p:nvSpPr>
          <p:cNvPr id="5" name="Footer Placeholder 4"/>
          <p:cNvSpPr>
            <a:spLocks noGrp="1"/>
          </p:cNvSpPr>
          <p:nvPr>
            <p:ph type="ftr" sz="quarter" idx="3"/>
          </p:nvPr>
        </p:nvSpPr>
        <p:spPr>
          <a:xfrm>
            <a:off x="3685225" y="6459786"/>
            <a:ext cx="4821548"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897880" y="6459786"/>
            <a:ext cx="1311683"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221" y="1737845"/>
            <a:ext cx="996436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0751068"/>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Lst>
  <p:txStyles>
    <p:titleStyle>
      <a:lvl1pPr algn="l" defTabSz="914126" rtl="0" eaLnBrk="1" latinLnBrk="0" hangingPunct="1">
        <a:lnSpc>
          <a:spcPct val="85000"/>
        </a:lnSpc>
        <a:spcBef>
          <a:spcPct val="0"/>
        </a:spcBef>
        <a:buNone/>
        <a:defRPr sz="4799" kern="1200" spc="-50" baseline="0">
          <a:solidFill>
            <a:schemeClr val="tx1">
              <a:lumMod val="75000"/>
              <a:lumOff val="25000"/>
            </a:schemeClr>
          </a:solidFill>
          <a:latin typeface="+mj-lt"/>
          <a:ea typeface="+mj-ea"/>
          <a:cs typeface="+mj-cs"/>
        </a:defRPr>
      </a:lvl1pPr>
    </p:titleStyle>
    <p:bodyStyle>
      <a:lvl1pPr marL="0" indent="0" algn="l" defTabSz="914126" rtl="0" eaLnBrk="1" latinLnBrk="0" hangingPunct="1">
        <a:lnSpc>
          <a:spcPct val="90000"/>
        </a:lnSpc>
        <a:spcBef>
          <a:spcPts val="1200"/>
        </a:spcBef>
        <a:spcAft>
          <a:spcPts val="200"/>
        </a:spcAft>
        <a:buFontTx/>
        <a:buBlip>
          <a:blip r:embed="rId13"/>
        </a:buBlip>
        <a:defRPr sz="1999" kern="1200">
          <a:solidFill>
            <a:schemeClr val="tx1">
              <a:lumMod val="75000"/>
              <a:lumOff val="25000"/>
            </a:schemeClr>
          </a:solidFill>
          <a:latin typeface="+mn-lt"/>
          <a:ea typeface="+mn-ea"/>
          <a:cs typeface="+mn-cs"/>
        </a:defRPr>
      </a:lvl1pPr>
      <a:lvl2pPr marL="383933" indent="-182825" algn="l" defTabSz="914126" rtl="0" eaLnBrk="1" latinLnBrk="0" hangingPunct="1">
        <a:lnSpc>
          <a:spcPct val="90000"/>
        </a:lnSpc>
        <a:spcBef>
          <a:spcPts val="200"/>
        </a:spcBef>
        <a:spcAft>
          <a:spcPts val="400"/>
        </a:spcAft>
        <a:buClr>
          <a:schemeClr val="accent1"/>
        </a:buClr>
        <a:buFont typeface="Calibri" pitchFamily="34" charset="0"/>
        <a:buChar char="◦"/>
        <a:defRPr sz="1799" kern="1200">
          <a:solidFill>
            <a:schemeClr val="tx1">
              <a:lumMod val="75000"/>
              <a:lumOff val="25000"/>
            </a:schemeClr>
          </a:solidFill>
          <a:latin typeface="+mn-lt"/>
          <a:ea typeface="+mn-ea"/>
          <a:cs typeface="+mn-cs"/>
        </a:defRPr>
      </a:lvl2pPr>
      <a:lvl3pPr marL="56675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583"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40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67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61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55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49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AT" dirty="0" smtClean="0"/>
              <a:t>Exekutive in Österreich</a:t>
            </a:r>
            <a:endParaRPr lang="de-AT" dirty="0"/>
          </a:p>
        </p:txBody>
      </p:sp>
      <p:sp>
        <p:nvSpPr>
          <p:cNvPr id="3" name="Subtitle 2"/>
          <p:cNvSpPr>
            <a:spLocks noGrp="1"/>
          </p:cNvSpPr>
          <p:nvPr>
            <p:ph type="subTitle" idx="1"/>
          </p:nvPr>
        </p:nvSpPr>
        <p:spPr/>
        <p:txBody>
          <a:bodyPr>
            <a:normAutofit/>
          </a:bodyPr>
          <a:lstStyle/>
          <a:p>
            <a:r>
              <a:rPr lang="de-AT" sz="2800" dirty="0" smtClean="0"/>
              <a:t>Ausführende Gewalt</a:t>
            </a:r>
            <a:endParaRPr lang="de-AT" sz="2800" dirty="0"/>
          </a:p>
        </p:txBody>
      </p:sp>
      <p:pic>
        <p:nvPicPr>
          <p:cNvPr id="4" name="Picture 10" descr="Datei:Austria Bundesadler.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8483" y="708073"/>
            <a:ext cx="884292" cy="935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880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7330" y="286604"/>
            <a:ext cx="10055781" cy="1450757"/>
          </a:xfrm>
        </p:spPr>
        <p:txBody>
          <a:bodyPr/>
          <a:lstStyle/>
          <a:p>
            <a:r>
              <a:rPr lang="de-AT" b="1" dirty="0" smtClean="0"/>
              <a:t>Exekutive </a:t>
            </a:r>
            <a:r>
              <a:rPr lang="de-AT" sz="4400" dirty="0" smtClean="0"/>
              <a:t>(</a:t>
            </a:r>
            <a:r>
              <a:rPr lang="de-DE" sz="4400" dirty="0" smtClean="0"/>
              <a:t>ausführende Gewalt)</a:t>
            </a:r>
            <a:endParaRPr lang="de-AT" sz="4400" dirty="0"/>
          </a:p>
        </p:txBody>
      </p:sp>
      <p:sp>
        <p:nvSpPr>
          <p:cNvPr id="3" name="Content Placeholder 2"/>
          <p:cNvSpPr>
            <a:spLocks noGrp="1"/>
          </p:cNvSpPr>
          <p:nvPr>
            <p:ph idx="1"/>
          </p:nvPr>
        </p:nvSpPr>
        <p:spPr>
          <a:xfrm>
            <a:off x="1295401" y="1976582"/>
            <a:ext cx="9601196" cy="3899286"/>
          </a:xfrm>
        </p:spPr>
        <p:txBody>
          <a:bodyPr>
            <a:normAutofit/>
          </a:bodyPr>
          <a:lstStyle/>
          <a:p>
            <a:pPr>
              <a:lnSpc>
                <a:spcPct val="150000"/>
              </a:lnSpc>
              <a:buFont typeface="Arial" panose="020B0604020202020204" pitchFamily="34" charset="0"/>
              <a:buChar char="•"/>
            </a:pPr>
            <a:r>
              <a:rPr lang="de-AT" sz="1800" dirty="0" smtClean="0"/>
              <a:t>Umsetzung der Gesetze und Verordnung</a:t>
            </a:r>
          </a:p>
          <a:p>
            <a:pPr>
              <a:lnSpc>
                <a:spcPct val="150000"/>
              </a:lnSpc>
              <a:buFont typeface="Arial" panose="020B0604020202020204" pitchFamily="34" charset="0"/>
              <a:buChar char="•"/>
            </a:pPr>
            <a:r>
              <a:rPr lang="de-AT" sz="1800" dirty="0" smtClean="0"/>
              <a:t>Zur Exekutive gehören</a:t>
            </a:r>
            <a:endParaRPr lang="de-AT" sz="1400" dirty="0"/>
          </a:p>
          <a:p>
            <a:pPr lvl="1">
              <a:lnSpc>
                <a:spcPct val="150000"/>
              </a:lnSpc>
              <a:buFont typeface="Arial" panose="020B0604020202020204" pitchFamily="34" charset="0"/>
              <a:buChar char="•"/>
            </a:pPr>
            <a:r>
              <a:rPr lang="de-AT" sz="1800" dirty="0" smtClean="0"/>
              <a:t>Bundespräsident</a:t>
            </a:r>
          </a:p>
          <a:p>
            <a:pPr lvl="1">
              <a:lnSpc>
                <a:spcPct val="150000"/>
              </a:lnSpc>
              <a:buFont typeface="Arial" panose="020B0604020202020204" pitchFamily="34" charset="0"/>
              <a:buChar char="•"/>
            </a:pPr>
            <a:r>
              <a:rPr lang="de-AT" sz="1800" dirty="0" smtClean="0"/>
              <a:t>Bundesregierung</a:t>
            </a:r>
          </a:p>
          <a:p>
            <a:pPr lvl="1">
              <a:lnSpc>
                <a:spcPct val="150000"/>
              </a:lnSpc>
              <a:buFont typeface="Arial" panose="020B0604020202020204" pitchFamily="34" charset="0"/>
              <a:buChar char="•"/>
            </a:pPr>
            <a:r>
              <a:rPr lang="de-AT" sz="1800" dirty="0" smtClean="0"/>
              <a:t>Bundesheer</a:t>
            </a:r>
          </a:p>
          <a:p>
            <a:pPr lvl="1">
              <a:lnSpc>
                <a:spcPct val="150000"/>
              </a:lnSpc>
              <a:buFont typeface="Arial" panose="020B0604020202020204" pitchFamily="34" charset="0"/>
              <a:buChar char="•"/>
            </a:pPr>
            <a:r>
              <a:rPr lang="de-AT" sz="1800" dirty="0" smtClean="0"/>
              <a:t>Bundespolizei</a:t>
            </a:r>
          </a:p>
          <a:p>
            <a:pPr lvl="1">
              <a:lnSpc>
                <a:spcPct val="150000"/>
              </a:lnSpc>
              <a:buFont typeface="Arial" panose="020B0604020202020204" pitchFamily="34" charset="0"/>
              <a:buChar char="•"/>
            </a:pPr>
            <a:r>
              <a:rPr lang="de-AT" sz="1800" dirty="0" smtClean="0"/>
              <a:t>Behörden des Bundes</a:t>
            </a:r>
          </a:p>
        </p:txBody>
      </p:sp>
      <p:pic>
        <p:nvPicPr>
          <p:cNvPr id="1034" name="Picture 10" descr="Datei:Austria Bundesadler.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8483" y="708073"/>
            <a:ext cx="884292" cy="9357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atei:Leopoldinischer Trakt Vienna Panoram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9332" y="2631190"/>
            <a:ext cx="4902516" cy="26902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686733" y="5415531"/>
            <a:ext cx="4799455" cy="338554"/>
          </a:xfrm>
          <a:prstGeom prst="rect">
            <a:avLst/>
          </a:prstGeom>
          <a:noFill/>
        </p:spPr>
        <p:txBody>
          <a:bodyPr wrap="none" rtlCol="0">
            <a:spAutoFit/>
          </a:bodyPr>
          <a:lstStyle/>
          <a:p>
            <a:r>
              <a:rPr lang="de-AT" sz="1600" dirty="0"/>
              <a:t>Amtssitz des Bundespräsidenten </a:t>
            </a:r>
            <a:r>
              <a:rPr lang="de-AT" sz="1600" dirty="0" smtClean="0"/>
              <a:t>in der </a:t>
            </a:r>
            <a:r>
              <a:rPr lang="de-AT" sz="1600" dirty="0"/>
              <a:t>Wiener Hofburg</a:t>
            </a:r>
          </a:p>
        </p:txBody>
      </p:sp>
      <p:sp>
        <p:nvSpPr>
          <p:cNvPr id="12" name="TextBox 11"/>
          <p:cNvSpPr txBox="1"/>
          <p:nvPr/>
        </p:nvSpPr>
        <p:spPr>
          <a:xfrm>
            <a:off x="10639253" y="5285507"/>
            <a:ext cx="933269" cy="200055"/>
          </a:xfrm>
          <a:prstGeom prst="rect">
            <a:avLst/>
          </a:prstGeom>
          <a:noFill/>
        </p:spPr>
        <p:txBody>
          <a:bodyPr wrap="none" rtlCol="0">
            <a:spAutoFit/>
          </a:bodyPr>
          <a:lstStyle/>
          <a:p>
            <a:r>
              <a:rPr lang="de-AT" sz="700" dirty="0"/>
              <a:t>© </a:t>
            </a:r>
            <a:r>
              <a:rPr lang="de-AT" sz="700" dirty="0" err="1"/>
              <a:t>Digon</a:t>
            </a:r>
            <a:r>
              <a:rPr lang="de-AT" sz="700" dirty="0"/>
              <a:t> / Wikipedia</a:t>
            </a:r>
          </a:p>
        </p:txBody>
      </p:sp>
    </p:spTree>
    <p:extLst>
      <p:ext uri="{BB962C8B-B14F-4D97-AF65-F5344CB8AC3E}">
        <p14:creationId xmlns:p14="http://schemas.microsoft.com/office/powerpoint/2010/main" val="40550516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7330" y="286604"/>
            <a:ext cx="10055781" cy="1450757"/>
          </a:xfrm>
        </p:spPr>
        <p:txBody>
          <a:bodyPr/>
          <a:lstStyle/>
          <a:p>
            <a:r>
              <a:rPr lang="de-AT" b="1" dirty="0" smtClean="0"/>
              <a:t>Bundesregierung</a:t>
            </a:r>
            <a:endParaRPr lang="de-AT" b="1" dirty="0"/>
          </a:p>
        </p:txBody>
      </p:sp>
      <p:sp>
        <p:nvSpPr>
          <p:cNvPr id="3" name="Content Placeholder 2"/>
          <p:cNvSpPr>
            <a:spLocks noGrp="1"/>
          </p:cNvSpPr>
          <p:nvPr>
            <p:ph idx="1"/>
          </p:nvPr>
        </p:nvSpPr>
        <p:spPr>
          <a:xfrm>
            <a:off x="1295401" y="1976582"/>
            <a:ext cx="9601196" cy="3899286"/>
          </a:xfrm>
        </p:spPr>
        <p:txBody>
          <a:bodyPr>
            <a:normAutofit/>
          </a:bodyPr>
          <a:lstStyle/>
          <a:p>
            <a:pPr>
              <a:lnSpc>
                <a:spcPct val="150000"/>
              </a:lnSpc>
              <a:buFont typeface="Arial" panose="020B0604020202020204" pitchFamily="34" charset="0"/>
              <a:buChar char="•"/>
            </a:pPr>
            <a:r>
              <a:rPr lang="de-AT" sz="3200" dirty="0" smtClean="0"/>
              <a:t>Bundeskanzler </a:t>
            </a:r>
            <a:r>
              <a:rPr lang="de-AT" sz="1800" dirty="0"/>
              <a:t>(</a:t>
            </a:r>
            <a:r>
              <a:rPr lang="de-AT" sz="1800" dirty="0" smtClean="0"/>
              <a:t>Regierungschef</a:t>
            </a:r>
            <a:r>
              <a:rPr lang="de-AT" sz="1800" dirty="0"/>
              <a:t>)</a:t>
            </a:r>
            <a:endParaRPr lang="de-AT" sz="3200" dirty="0" smtClean="0"/>
          </a:p>
          <a:p>
            <a:pPr>
              <a:lnSpc>
                <a:spcPct val="150000"/>
              </a:lnSpc>
              <a:buFont typeface="Arial" panose="020B0604020202020204" pitchFamily="34" charset="0"/>
              <a:buChar char="•"/>
            </a:pPr>
            <a:r>
              <a:rPr lang="de-AT" sz="3200" dirty="0" smtClean="0"/>
              <a:t>Vizekanzler </a:t>
            </a:r>
          </a:p>
          <a:p>
            <a:pPr>
              <a:lnSpc>
                <a:spcPct val="150000"/>
              </a:lnSpc>
              <a:buFont typeface="Arial" panose="020B0604020202020204" pitchFamily="34" charset="0"/>
              <a:buChar char="•"/>
            </a:pPr>
            <a:r>
              <a:rPr lang="de-AT" sz="3200" dirty="0" smtClean="0"/>
              <a:t>Bundesminister</a:t>
            </a:r>
          </a:p>
          <a:p>
            <a:pPr lvl="2">
              <a:lnSpc>
                <a:spcPct val="150000"/>
              </a:lnSpc>
              <a:buClrTx/>
              <a:buFont typeface="Arial" panose="020B0604020202020204" pitchFamily="34" charset="0"/>
              <a:buChar char="•"/>
            </a:pPr>
            <a:r>
              <a:rPr lang="de-AT" sz="2201" dirty="0" smtClean="0"/>
              <a:t>Staatssekretäre</a:t>
            </a:r>
            <a:endParaRPr lang="de-AT" sz="2201" dirty="0"/>
          </a:p>
        </p:txBody>
      </p:sp>
      <p:pic>
        <p:nvPicPr>
          <p:cNvPr id="1032" name="Picture 8" descr="Datei:Wien - Bundeskanzleram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733" y="2198255"/>
            <a:ext cx="4687714" cy="31231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atei:Austria Bundesadler.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8483" y="708073"/>
            <a:ext cx="884292" cy="9357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686733" y="5415531"/>
            <a:ext cx="2693751" cy="369332"/>
          </a:xfrm>
          <a:prstGeom prst="rect">
            <a:avLst/>
          </a:prstGeom>
          <a:noFill/>
        </p:spPr>
        <p:txBody>
          <a:bodyPr wrap="none" rtlCol="0">
            <a:spAutoFit/>
          </a:bodyPr>
          <a:lstStyle/>
          <a:p>
            <a:r>
              <a:rPr lang="de-AT" dirty="0" smtClean="0"/>
              <a:t>Bundeskanzleramt in Wien</a:t>
            </a:r>
            <a:endParaRPr lang="de-AT" dirty="0"/>
          </a:p>
        </p:txBody>
      </p:sp>
      <p:sp>
        <p:nvSpPr>
          <p:cNvPr id="5" name="TextBox 4"/>
          <p:cNvSpPr txBox="1"/>
          <p:nvPr/>
        </p:nvSpPr>
        <p:spPr>
          <a:xfrm>
            <a:off x="10538894" y="5307809"/>
            <a:ext cx="918841" cy="200055"/>
          </a:xfrm>
          <a:prstGeom prst="rect">
            <a:avLst/>
          </a:prstGeom>
          <a:noFill/>
        </p:spPr>
        <p:txBody>
          <a:bodyPr wrap="none" rtlCol="0">
            <a:spAutoFit/>
          </a:bodyPr>
          <a:lstStyle/>
          <a:p>
            <a:r>
              <a:rPr lang="de-AT" sz="700" dirty="0"/>
              <a:t>© </a:t>
            </a:r>
            <a:r>
              <a:rPr lang="de-AT" sz="700" dirty="0" err="1"/>
              <a:t>Bwag</a:t>
            </a:r>
            <a:r>
              <a:rPr lang="de-AT" sz="700" dirty="0"/>
              <a:t> / Wikipedia</a:t>
            </a:r>
          </a:p>
        </p:txBody>
      </p:sp>
    </p:spTree>
    <p:extLst>
      <p:ext uri="{BB962C8B-B14F-4D97-AF65-F5344CB8AC3E}">
        <p14:creationId xmlns:p14="http://schemas.microsoft.com/office/powerpoint/2010/main" val="24417606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1716" y="286604"/>
            <a:ext cx="10081059" cy="1450757"/>
          </a:xfrm>
        </p:spPr>
        <p:txBody>
          <a:bodyPr/>
          <a:lstStyle/>
          <a:p>
            <a:r>
              <a:rPr lang="de-AT" b="1" dirty="0" smtClean="0"/>
              <a:t>Bundeskanzler</a:t>
            </a:r>
            <a:endParaRPr lang="de-AT" b="1" dirty="0"/>
          </a:p>
        </p:txBody>
      </p:sp>
      <p:sp>
        <p:nvSpPr>
          <p:cNvPr id="3" name="Content Placeholder 2"/>
          <p:cNvSpPr>
            <a:spLocks noGrp="1"/>
          </p:cNvSpPr>
          <p:nvPr>
            <p:ph idx="1"/>
          </p:nvPr>
        </p:nvSpPr>
        <p:spPr/>
        <p:txBody>
          <a:bodyPr>
            <a:normAutofit/>
          </a:bodyPr>
          <a:lstStyle/>
          <a:p>
            <a:endParaRPr lang="de-AT" dirty="0" smtClean="0"/>
          </a:p>
          <a:p>
            <a:r>
              <a:rPr lang="de-AT" b="1" dirty="0" smtClean="0"/>
              <a:t>Ernennung: </a:t>
            </a:r>
            <a:r>
              <a:rPr lang="de-AT" sz="1800" dirty="0" smtClean="0"/>
              <a:t>Durch den Bundespräsidenten</a:t>
            </a:r>
          </a:p>
          <a:p>
            <a:r>
              <a:rPr lang="de-AT" b="1" dirty="0" smtClean="0"/>
              <a:t>Amtszeit:</a:t>
            </a:r>
            <a:r>
              <a:rPr lang="de-AT" dirty="0" smtClean="0"/>
              <a:t> </a:t>
            </a:r>
            <a:r>
              <a:rPr lang="de-AT" sz="1800" dirty="0" smtClean="0"/>
              <a:t>Zeitlich unbeschränkt</a:t>
            </a:r>
          </a:p>
          <a:p>
            <a:r>
              <a:rPr lang="de-AT" sz="1800" dirty="0" smtClean="0"/>
              <a:t>Vertritt außerdem den Bundespräsidenten bei Verhinderung</a:t>
            </a:r>
            <a:r>
              <a:rPr lang="de-AT" dirty="0"/>
              <a:t/>
            </a:r>
            <a:br>
              <a:rPr lang="de-AT" dirty="0"/>
            </a:br>
            <a:r>
              <a:rPr lang="de-AT" sz="1800" dirty="0" smtClean="0"/>
              <a:t/>
            </a:r>
            <a:br>
              <a:rPr lang="de-AT" sz="1800" dirty="0" smtClean="0"/>
            </a:br>
            <a:r>
              <a:rPr lang="de-AT" sz="1800" dirty="0" smtClean="0"/>
              <a:t>Aktuell in Österreich:</a:t>
            </a:r>
            <a:br>
              <a:rPr lang="de-AT" sz="1800" dirty="0" smtClean="0"/>
            </a:br>
            <a:r>
              <a:rPr lang="de-AT" sz="1800" dirty="0" smtClean="0"/>
              <a:t>Seit 2008 </a:t>
            </a:r>
            <a:r>
              <a:rPr lang="de-AT" sz="1800" b="1" dirty="0" smtClean="0"/>
              <a:t>Werner Faymann </a:t>
            </a:r>
            <a:r>
              <a:rPr lang="de-AT" sz="1800" dirty="0" smtClean="0"/>
              <a:t>– </a:t>
            </a:r>
            <a:r>
              <a:rPr lang="de-AT" sz="1800" b="1" dirty="0" smtClean="0">
                <a:solidFill>
                  <a:srgbClr val="FF0000"/>
                </a:solidFill>
              </a:rPr>
              <a:t>SPÖ</a:t>
            </a:r>
          </a:p>
          <a:p>
            <a:endParaRPr lang="de-AT" sz="1800" b="1" dirty="0">
              <a:solidFill>
                <a:srgbClr val="FF0000"/>
              </a:solidFill>
            </a:endParaRPr>
          </a:p>
          <a:p>
            <a:r>
              <a:rPr lang="de-AT" sz="2400" b="1" dirty="0" smtClean="0"/>
              <a:t>Vizekanzler</a:t>
            </a:r>
            <a:r>
              <a:rPr lang="de-AT" sz="2400" b="1" dirty="0" smtClean="0"/>
              <a:t>: </a:t>
            </a:r>
            <a:r>
              <a:rPr lang="de-AT" sz="1800" dirty="0" smtClean="0"/>
              <a:t/>
            </a:r>
            <a:br>
              <a:rPr lang="de-AT" sz="1800" dirty="0" smtClean="0"/>
            </a:br>
            <a:r>
              <a:rPr lang="de-AT" sz="1800" dirty="0" smtClean="0"/>
              <a:t> Seit </a:t>
            </a:r>
            <a:r>
              <a:rPr lang="de-AT" sz="1800" dirty="0"/>
              <a:t>2008 Michael </a:t>
            </a:r>
            <a:r>
              <a:rPr lang="de-AT" sz="1800" b="1" dirty="0"/>
              <a:t>Spindelegger </a:t>
            </a:r>
            <a:r>
              <a:rPr lang="de-AT" sz="1800" dirty="0"/>
              <a:t>– </a:t>
            </a:r>
            <a:r>
              <a:rPr lang="de-AT" sz="1800" b="1" dirty="0">
                <a:solidFill>
                  <a:schemeClr val="tx1"/>
                </a:solidFill>
              </a:rPr>
              <a:t>ÖVP</a:t>
            </a:r>
            <a:endParaRPr lang="de-AT" sz="1800" dirty="0">
              <a:solidFill>
                <a:srgbClr val="FF0000"/>
              </a:solidFill>
            </a:endParaRPr>
          </a:p>
          <a:p>
            <a:endParaRPr lang="de-AT" sz="1800" dirty="0" smtClean="0">
              <a:solidFill>
                <a:srgbClr val="FF0000"/>
              </a:solidFill>
            </a:endParaRPr>
          </a:p>
          <a:p>
            <a:endParaRPr lang="de-AT" dirty="0"/>
          </a:p>
        </p:txBody>
      </p:sp>
      <p:pic>
        <p:nvPicPr>
          <p:cNvPr id="6" name="Picture 4" descr="http://upload.wikimedia.org/wikipedia/commons/thumb/4/46/Faymann.jpg/502px-Fayman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8622" y="1982303"/>
            <a:ext cx="1682007" cy="20103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Datei:Austria Bundesadler.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8483" y="708073"/>
            <a:ext cx="884292" cy="9357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atei:HBM Spindelegger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3600" y="4458688"/>
            <a:ext cx="957029" cy="1410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3098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3"/>
          <p:cNvSpPr>
            <a:spLocks noChangeArrowheads="1"/>
          </p:cNvSpPr>
          <p:nvPr/>
        </p:nvSpPr>
        <p:spPr bwMode="auto">
          <a:xfrm>
            <a:off x="4451350" y="1817688"/>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sz="1800" b="0" i="0" u="none" strike="noStrike" cap="none" normalizeH="0" baseline="0" smtClean="0">
                <a:ln>
                  <a:noFill/>
                </a:ln>
                <a:solidFill>
                  <a:schemeClr val="tx1"/>
                </a:solidFill>
                <a:effectLst/>
                <a:latin typeface="Arial" panose="020B0604020202020204" pitchFamily="34" charset="0"/>
              </a:rPr>
              <a:t/>
            </a:r>
            <a:br>
              <a:rPr kumimoji="0" lang="de-DE" sz="1800" b="0" i="0" u="none" strike="noStrike" cap="none" normalizeH="0" baseline="0" smtClean="0">
                <a:ln>
                  <a:noFill/>
                </a:ln>
                <a:solidFill>
                  <a:schemeClr val="tx1"/>
                </a:solidFill>
                <a:effectLst/>
                <a:latin typeface="Arial" panose="020B0604020202020204" pitchFamily="34" charset="0"/>
              </a:rPr>
            </a:br>
            <a:endParaRPr kumimoji="0" lang="de-DE" sz="1800" b="0" i="0" u="none" strike="noStrike" cap="none" normalizeH="0" baseline="0" smtClean="0">
              <a:ln>
                <a:noFill/>
              </a:ln>
              <a:solidFill>
                <a:schemeClr val="tx1"/>
              </a:solidFill>
              <a:effectLst/>
              <a:latin typeface="Arial" panose="020B0604020202020204" pitchFamily="34" charset="0"/>
            </a:endParaRPr>
          </a:p>
        </p:txBody>
      </p:sp>
      <p:sp>
        <p:nvSpPr>
          <p:cNvPr id="4" name="Rectangle 3"/>
          <p:cNvSpPr/>
          <p:nvPr/>
        </p:nvSpPr>
        <p:spPr>
          <a:xfrm>
            <a:off x="934720" y="1503680"/>
            <a:ext cx="10556240" cy="63717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pic>
        <p:nvPicPr>
          <p:cNvPr id="1026" name="Picture 2" descr="http://upload.wikimedia.org/wikipedia/de/timeline/2d2cb6e04b048a9747dbdade0416ebb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3149" y="15119"/>
            <a:ext cx="6902444" cy="62899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716444" y="6166605"/>
            <a:ext cx="644728" cy="200055"/>
          </a:xfrm>
          <a:prstGeom prst="rect">
            <a:avLst/>
          </a:prstGeom>
          <a:noFill/>
        </p:spPr>
        <p:txBody>
          <a:bodyPr wrap="none" rtlCol="0">
            <a:spAutoFit/>
          </a:bodyPr>
          <a:lstStyle/>
          <a:p>
            <a:r>
              <a:rPr lang="de-AT" sz="700" dirty="0" smtClean="0"/>
              <a:t>© Wikipedia</a:t>
            </a:r>
            <a:endParaRPr lang="de-AT" sz="700" dirty="0"/>
          </a:p>
        </p:txBody>
      </p:sp>
    </p:spTree>
    <p:extLst>
      <p:ext uri="{BB962C8B-B14F-4D97-AF65-F5344CB8AC3E}">
        <p14:creationId xmlns:p14="http://schemas.microsoft.com/office/powerpoint/2010/main" val="12207304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43141" y="258029"/>
            <a:ext cx="10081059" cy="1450757"/>
          </a:xfrm>
        </p:spPr>
        <p:txBody>
          <a:bodyPr/>
          <a:lstStyle/>
          <a:p>
            <a:r>
              <a:rPr lang="de-AT" b="1" dirty="0" smtClean="0"/>
              <a:t>Bundesminister</a:t>
            </a:r>
            <a:endParaRPr lang="de-AT" b="1" dirty="0"/>
          </a:p>
        </p:txBody>
      </p:sp>
      <p:sp>
        <p:nvSpPr>
          <p:cNvPr id="7" name="Content Placeholder 2"/>
          <p:cNvSpPr>
            <a:spLocks noGrp="1"/>
          </p:cNvSpPr>
          <p:nvPr>
            <p:ph idx="1"/>
          </p:nvPr>
        </p:nvSpPr>
        <p:spPr>
          <a:xfrm>
            <a:off x="951859" y="1926591"/>
            <a:ext cx="10200916" cy="3942503"/>
          </a:xfrm>
        </p:spPr>
        <p:txBody>
          <a:bodyPr/>
          <a:lstStyle/>
          <a:p>
            <a:pPr marL="0" indent="0">
              <a:buNone/>
            </a:pPr>
            <a:r>
              <a:rPr lang="de-AT" dirty="0" smtClean="0"/>
              <a:t>Gehören zu den obersten Staatsorganen</a:t>
            </a:r>
          </a:p>
          <a:p>
            <a:pPr marL="0" indent="0">
              <a:buNone/>
            </a:pPr>
            <a:r>
              <a:rPr lang="de-AT" dirty="0" smtClean="0"/>
              <a:t>Bundespräsident ernennt bzw. entlässt die Minister</a:t>
            </a:r>
          </a:p>
          <a:p>
            <a:pPr marL="0" indent="0">
              <a:buNone/>
            </a:pPr>
            <a:r>
              <a:rPr lang="de-AT" dirty="0" smtClean="0"/>
              <a:t>Minister für einzelne Ämter (z.B. </a:t>
            </a:r>
            <a:r>
              <a:rPr lang="de-AT" sz="2000" dirty="0" smtClean="0"/>
              <a:t>Bundesministerium </a:t>
            </a:r>
            <a:r>
              <a:rPr lang="de-AT" sz="2000" dirty="0"/>
              <a:t>für </a:t>
            </a:r>
            <a:r>
              <a:rPr lang="de-AT" sz="2000" dirty="0" smtClean="0"/>
              <a:t>Finanzen)</a:t>
            </a:r>
            <a:endParaRPr lang="de-AT" sz="2000" b="1" dirty="0"/>
          </a:p>
          <a:p>
            <a:pPr marL="0" indent="0">
              <a:buNone/>
            </a:pPr>
            <a:r>
              <a:rPr lang="de-AT" sz="2000" dirty="0" smtClean="0"/>
              <a:t>Änderung meistens bei Regierungswechsel</a:t>
            </a:r>
            <a:br>
              <a:rPr lang="de-AT" sz="2000" dirty="0" smtClean="0"/>
            </a:br>
            <a:endParaRPr lang="de-AT" sz="2000" dirty="0"/>
          </a:p>
          <a:p>
            <a:pPr marL="0" indent="0">
              <a:buNone/>
            </a:pPr>
            <a:r>
              <a:rPr lang="de-AT" sz="2000" b="1" dirty="0"/>
              <a:t>Minister ohne Geschäftsbereich</a:t>
            </a:r>
          </a:p>
          <a:p>
            <a:pPr marL="0" indent="0">
              <a:buNone/>
            </a:pPr>
            <a:r>
              <a:rPr lang="de-AT" sz="2000" dirty="0" smtClean="0"/>
              <a:t>Gleich wie Bundesminister, nur ohne Ressort.</a:t>
            </a:r>
          </a:p>
          <a:p>
            <a:pPr marL="0" indent="0">
              <a:buNone/>
            </a:pPr>
            <a:endParaRPr lang="de-AT" sz="2000" dirty="0" smtClean="0"/>
          </a:p>
          <a:p>
            <a:pPr marL="0" indent="0">
              <a:buNone/>
            </a:pPr>
            <a:r>
              <a:rPr lang="de-AT" sz="2000" b="1" dirty="0" smtClean="0"/>
              <a:t>Kanzleramtsminister &amp; </a:t>
            </a:r>
            <a:r>
              <a:rPr lang="de-AT" b="1" dirty="0" smtClean="0"/>
              <a:t>Sonderminister</a:t>
            </a:r>
          </a:p>
          <a:p>
            <a:pPr marL="0" indent="0">
              <a:buNone/>
            </a:pPr>
            <a:endParaRPr lang="de-AT" sz="2000" dirty="0" smtClean="0"/>
          </a:p>
          <a:p>
            <a:pPr marL="0" indent="0">
              <a:buNone/>
            </a:pPr>
            <a:endParaRPr lang="de-AT" sz="2000" dirty="0" smtClean="0"/>
          </a:p>
          <a:p>
            <a:pPr marL="0" indent="0">
              <a:buNone/>
            </a:pPr>
            <a:endParaRPr lang="de-AT" sz="2000" dirty="0"/>
          </a:p>
          <a:p>
            <a:pPr marL="0" indent="0">
              <a:buNone/>
            </a:pPr>
            <a:endParaRPr lang="de-AT" sz="2000" dirty="0"/>
          </a:p>
        </p:txBody>
      </p:sp>
      <p:sp>
        <p:nvSpPr>
          <p:cNvPr id="11" name="TextBox 10"/>
          <p:cNvSpPr txBox="1"/>
          <p:nvPr/>
        </p:nvSpPr>
        <p:spPr>
          <a:xfrm>
            <a:off x="8833926" y="5313759"/>
            <a:ext cx="2995179" cy="369332"/>
          </a:xfrm>
          <a:prstGeom prst="rect">
            <a:avLst/>
          </a:prstGeom>
          <a:noFill/>
        </p:spPr>
        <p:txBody>
          <a:bodyPr wrap="none" rtlCol="0">
            <a:spAutoFit/>
          </a:bodyPr>
          <a:lstStyle/>
          <a:p>
            <a:r>
              <a:rPr lang="de-AT" dirty="0"/>
              <a:t>Sitzungssaal des Ministerrates</a:t>
            </a:r>
          </a:p>
        </p:txBody>
      </p:sp>
      <p:sp>
        <p:nvSpPr>
          <p:cNvPr id="12" name="TextBox 11"/>
          <p:cNvSpPr txBox="1"/>
          <p:nvPr/>
        </p:nvSpPr>
        <p:spPr>
          <a:xfrm>
            <a:off x="11184377" y="5222133"/>
            <a:ext cx="644728" cy="200055"/>
          </a:xfrm>
          <a:prstGeom prst="rect">
            <a:avLst/>
          </a:prstGeom>
          <a:noFill/>
        </p:spPr>
        <p:txBody>
          <a:bodyPr wrap="none" rtlCol="0">
            <a:spAutoFit/>
          </a:bodyPr>
          <a:lstStyle/>
          <a:p>
            <a:r>
              <a:rPr lang="de-AT" sz="700" dirty="0" smtClean="0"/>
              <a:t>© </a:t>
            </a:r>
            <a:r>
              <a:rPr lang="de-AT" sz="700" dirty="0"/>
              <a:t>Wikipedia</a:t>
            </a:r>
          </a:p>
        </p:txBody>
      </p:sp>
      <p:pic>
        <p:nvPicPr>
          <p:cNvPr id="3074" name="Picture 2" descr="Datei:Ministerra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4081" y="3110980"/>
            <a:ext cx="2814871" cy="21111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Datei:Austria Bundesadler.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8483" y="708073"/>
            <a:ext cx="884292" cy="935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2151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43141" y="258029"/>
            <a:ext cx="10081059" cy="1450757"/>
          </a:xfrm>
        </p:spPr>
        <p:txBody>
          <a:bodyPr/>
          <a:lstStyle/>
          <a:p>
            <a:r>
              <a:rPr lang="de-AT" b="1" dirty="0" smtClean="0"/>
              <a:t>Bundesminister</a:t>
            </a:r>
            <a:endParaRPr lang="de-AT" b="1" dirty="0"/>
          </a:p>
        </p:txBody>
      </p:sp>
      <p:graphicFrame>
        <p:nvGraphicFramePr>
          <p:cNvPr id="15" name="Table 14"/>
          <p:cNvGraphicFramePr>
            <a:graphicFrameLocks noGrp="1"/>
          </p:cNvGraphicFramePr>
          <p:nvPr>
            <p:extLst>
              <p:ext uri="{D42A27DB-BD31-4B8C-83A1-F6EECF244321}">
                <p14:modId xmlns:p14="http://schemas.microsoft.com/office/powerpoint/2010/main" val="4222689198"/>
              </p:ext>
            </p:extLst>
          </p:nvPr>
        </p:nvGraphicFramePr>
        <p:xfrm>
          <a:off x="829350" y="1815179"/>
          <a:ext cx="10560675" cy="4396052"/>
        </p:xfrm>
        <a:graphic>
          <a:graphicData uri="http://schemas.openxmlformats.org/drawingml/2006/table">
            <a:tbl>
              <a:tblPr>
                <a:tableStyleId>{073A0DAA-6AF3-43AB-8588-CEC1D06C72B9}</a:tableStyleId>
              </a:tblPr>
              <a:tblGrid>
                <a:gridCol w="3238934"/>
                <a:gridCol w="3672236"/>
                <a:gridCol w="3649505"/>
              </a:tblGrid>
              <a:tr h="268106">
                <a:tc>
                  <a:txBody>
                    <a:bodyPr/>
                    <a:lstStyle/>
                    <a:p>
                      <a:pPr marL="0" marR="0" indent="0" algn="ctr" defTabSz="914126" rtl="0" eaLnBrk="1" fontAlgn="auto" latinLnBrk="0" hangingPunct="1">
                        <a:lnSpc>
                          <a:spcPct val="100000"/>
                        </a:lnSpc>
                        <a:spcBef>
                          <a:spcPts val="0"/>
                        </a:spcBef>
                        <a:spcAft>
                          <a:spcPts val="0"/>
                        </a:spcAft>
                        <a:buClrTx/>
                        <a:buSzTx/>
                        <a:buFontTx/>
                        <a:buNone/>
                        <a:tabLst/>
                        <a:defRPr/>
                      </a:pPr>
                      <a:r>
                        <a:rPr lang="de-AT" sz="1100" dirty="0" smtClean="0">
                          <a:effectLst/>
                        </a:rPr>
                        <a:t>Bundesministerium (für)</a:t>
                      </a:r>
                      <a:endParaRPr lang="de-AT" sz="1100" b="1" i="0" dirty="0" smtClean="0">
                        <a:effectLst/>
                        <a:latin typeface="+mj-lt"/>
                      </a:endParaRPr>
                    </a:p>
                  </a:txBody>
                  <a:tcPr marL="97493" marR="97493" marT="48746" marB="48746">
                    <a:solidFill>
                      <a:schemeClr val="bg1">
                        <a:lumMod val="75000"/>
                      </a:schemeClr>
                    </a:solidFill>
                  </a:tcPr>
                </a:tc>
                <a:tc>
                  <a:txBody>
                    <a:bodyPr/>
                    <a:lstStyle/>
                    <a:p>
                      <a:pPr marL="0" marR="0" indent="0" algn="ctr" defTabSz="914126" rtl="0" eaLnBrk="1" fontAlgn="auto" latinLnBrk="0" hangingPunct="1">
                        <a:lnSpc>
                          <a:spcPct val="100000"/>
                        </a:lnSpc>
                        <a:spcBef>
                          <a:spcPts val="0"/>
                        </a:spcBef>
                        <a:spcAft>
                          <a:spcPts val="0"/>
                        </a:spcAft>
                        <a:buClrTx/>
                        <a:buSzTx/>
                        <a:buFontTx/>
                        <a:buNone/>
                        <a:tabLst/>
                        <a:defRPr/>
                      </a:pPr>
                      <a:r>
                        <a:rPr lang="de-AT" sz="1100" dirty="0" smtClean="0">
                          <a:effectLst/>
                        </a:rPr>
                        <a:t>Amtsinhaber</a:t>
                      </a:r>
                      <a:endParaRPr lang="de-AT" sz="1100" b="1" i="0" dirty="0" smtClean="0">
                        <a:effectLst/>
                        <a:latin typeface="+mj-lt"/>
                      </a:endParaRPr>
                    </a:p>
                  </a:txBody>
                  <a:tcPr marL="97493" marR="97493" marT="48746" marB="48746">
                    <a:solidFill>
                      <a:schemeClr val="bg1">
                        <a:lumMod val="75000"/>
                      </a:schemeClr>
                    </a:solidFill>
                  </a:tcPr>
                </a:tc>
                <a:tc>
                  <a:txBody>
                    <a:bodyPr/>
                    <a:lstStyle/>
                    <a:p>
                      <a:pPr marL="0" marR="0" indent="0" algn="ctr" defTabSz="914126" rtl="0" eaLnBrk="1" fontAlgn="auto" latinLnBrk="0" hangingPunct="1">
                        <a:lnSpc>
                          <a:spcPct val="100000"/>
                        </a:lnSpc>
                        <a:spcBef>
                          <a:spcPts val="0"/>
                        </a:spcBef>
                        <a:spcAft>
                          <a:spcPts val="0"/>
                        </a:spcAft>
                        <a:buClrTx/>
                        <a:buSzTx/>
                        <a:buFontTx/>
                        <a:buNone/>
                        <a:tabLst/>
                        <a:defRPr/>
                      </a:pPr>
                      <a:r>
                        <a:rPr lang="de-AT" sz="1100" dirty="0" smtClean="0">
                          <a:effectLst/>
                        </a:rPr>
                        <a:t>Partei</a:t>
                      </a:r>
                      <a:endParaRPr lang="de-AT" sz="1100" b="1" i="0" dirty="0" smtClean="0">
                        <a:effectLst/>
                        <a:latin typeface="+mj-lt"/>
                      </a:endParaRPr>
                    </a:p>
                  </a:txBody>
                  <a:tcPr marL="97493" marR="97493" marT="48746" marB="48746">
                    <a:solidFill>
                      <a:schemeClr val="bg1">
                        <a:lumMod val="75000"/>
                      </a:schemeClr>
                    </a:solidFill>
                  </a:tcPr>
                </a:tc>
              </a:tr>
              <a:tr h="268106">
                <a:tc>
                  <a:txBody>
                    <a:bodyPr/>
                    <a:lstStyle/>
                    <a:p>
                      <a:r>
                        <a:rPr lang="de-AT" sz="1100" u="none" strike="noStrike" dirty="0">
                          <a:solidFill>
                            <a:srgbClr val="FF0000"/>
                          </a:solidFill>
                          <a:effectLst/>
                        </a:rPr>
                        <a:t>Bundeskanzleramt</a:t>
                      </a:r>
                      <a:endParaRPr lang="de-AT" sz="1100" dirty="0">
                        <a:solidFill>
                          <a:srgbClr val="FF0000"/>
                        </a:solidFill>
                        <a:effectLst/>
                      </a:endParaRPr>
                    </a:p>
                  </a:txBody>
                  <a:tcPr marL="97493" marR="97493" marT="48746" marB="48746" anchor="ctr">
                    <a:solidFill>
                      <a:schemeClr val="bg1">
                        <a:lumMod val="95000"/>
                      </a:schemeClr>
                    </a:solidFill>
                  </a:tcPr>
                </a:tc>
                <a:tc>
                  <a:txBody>
                    <a:bodyPr/>
                    <a:lstStyle/>
                    <a:p>
                      <a:r>
                        <a:rPr lang="de-AT" sz="1100" b="1" u="none" strike="noStrike" dirty="0">
                          <a:solidFill>
                            <a:srgbClr val="FF0000"/>
                          </a:solidFill>
                          <a:effectLst/>
                        </a:rPr>
                        <a:t>Werner Faymann</a:t>
                      </a:r>
                      <a:endParaRPr lang="de-AT" sz="1100" b="1" dirty="0">
                        <a:solidFill>
                          <a:srgbClr val="FF0000"/>
                        </a:solidFill>
                        <a:effectLst/>
                      </a:endParaRPr>
                    </a:p>
                  </a:txBody>
                  <a:tcPr marL="97493" marR="97493" marT="48746" marB="48746" anchor="ctr">
                    <a:solidFill>
                      <a:schemeClr val="bg1">
                        <a:lumMod val="95000"/>
                      </a:schemeClr>
                    </a:solidFill>
                  </a:tcPr>
                </a:tc>
                <a:tc>
                  <a:txBody>
                    <a:bodyPr/>
                    <a:lstStyle/>
                    <a:p>
                      <a:r>
                        <a:rPr lang="de-AT" sz="1100" u="none" strike="noStrike" dirty="0">
                          <a:solidFill>
                            <a:srgbClr val="FF0000"/>
                          </a:solidFill>
                          <a:effectLst/>
                        </a:rPr>
                        <a:t>SPÖ</a:t>
                      </a:r>
                      <a:endParaRPr lang="de-AT" sz="1100" dirty="0">
                        <a:solidFill>
                          <a:srgbClr val="FF0000"/>
                        </a:solidFill>
                        <a:effectLst/>
                      </a:endParaRPr>
                    </a:p>
                  </a:txBody>
                  <a:tcPr marL="97493" marR="97493" marT="48746" marB="48746" anchor="ctr">
                    <a:solidFill>
                      <a:schemeClr val="bg1">
                        <a:lumMod val="95000"/>
                      </a:schemeClr>
                    </a:solidFill>
                  </a:tcPr>
                </a:tc>
              </a:tr>
              <a:tr h="370031">
                <a:tc>
                  <a:txBody>
                    <a:bodyPr/>
                    <a:lstStyle/>
                    <a:p>
                      <a:r>
                        <a:rPr lang="de-AT" sz="1100" u="none" strike="noStrike" dirty="0">
                          <a:solidFill>
                            <a:schemeClr val="tx1"/>
                          </a:solidFill>
                          <a:effectLst/>
                        </a:rPr>
                        <a:t>Finanzen</a:t>
                      </a:r>
                      <a:endParaRPr lang="de-AT" sz="1100" dirty="0">
                        <a:solidFill>
                          <a:schemeClr val="tx1"/>
                        </a:solidFill>
                        <a:effectLst/>
                      </a:endParaRPr>
                    </a:p>
                  </a:txBody>
                  <a:tcPr marL="97493" marR="97493" marT="48746" marB="48746" anchor="ctr">
                    <a:solidFill>
                      <a:schemeClr val="bg1">
                        <a:lumMod val="95000"/>
                      </a:schemeClr>
                    </a:solidFill>
                  </a:tcPr>
                </a:tc>
                <a:tc>
                  <a:txBody>
                    <a:bodyPr/>
                    <a:lstStyle/>
                    <a:p>
                      <a:r>
                        <a:rPr lang="de-AT" sz="1100" b="1" u="none" strike="noStrike" dirty="0">
                          <a:solidFill>
                            <a:schemeClr val="tx1"/>
                          </a:solidFill>
                          <a:effectLst/>
                        </a:rPr>
                        <a:t>Maria Fekter</a:t>
                      </a:r>
                      <a:r>
                        <a:rPr lang="de-AT" sz="1100" b="1" dirty="0">
                          <a:solidFill>
                            <a:schemeClr val="tx1"/>
                          </a:solidFill>
                          <a:effectLst/>
                        </a:rPr>
                        <a:t> (seit 21. April 2011)</a:t>
                      </a:r>
                    </a:p>
                  </a:txBody>
                  <a:tcPr marL="97493" marR="97493" marT="48746" marB="48746" anchor="ctr">
                    <a:solidFill>
                      <a:schemeClr val="bg1">
                        <a:lumMod val="95000"/>
                      </a:schemeClr>
                    </a:solidFill>
                  </a:tcPr>
                </a:tc>
                <a:tc>
                  <a:txBody>
                    <a:bodyPr/>
                    <a:lstStyle/>
                    <a:p>
                      <a:r>
                        <a:rPr lang="de-AT" sz="1100" u="none" strike="noStrike" dirty="0">
                          <a:solidFill>
                            <a:schemeClr val="tx1"/>
                          </a:solidFill>
                          <a:effectLst/>
                        </a:rPr>
                        <a:t>ÖVP</a:t>
                      </a:r>
                      <a:endParaRPr lang="de-AT" sz="1100" dirty="0">
                        <a:solidFill>
                          <a:schemeClr val="tx1"/>
                        </a:solidFill>
                        <a:effectLst/>
                      </a:endParaRPr>
                    </a:p>
                  </a:txBody>
                  <a:tcPr marL="97493" marR="97493" marT="48746" marB="48746" anchor="ctr">
                    <a:solidFill>
                      <a:schemeClr val="bg1">
                        <a:lumMod val="95000"/>
                      </a:schemeClr>
                    </a:solidFill>
                  </a:tcPr>
                </a:tc>
              </a:tr>
              <a:tr h="370031">
                <a:tc>
                  <a:txBody>
                    <a:bodyPr/>
                    <a:lstStyle/>
                    <a:p>
                      <a:r>
                        <a:rPr lang="de-AT" sz="1100" u="none" strike="noStrike" dirty="0">
                          <a:solidFill>
                            <a:schemeClr val="tx1"/>
                          </a:solidFill>
                          <a:effectLst/>
                        </a:rPr>
                        <a:t>Europäische und internationale Angelegenheiten</a:t>
                      </a:r>
                      <a:endParaRPr lang="de-AT" sz="1100" dirty="0">
                        <a:solidFill>
                          <a:schemeClr val="tx1"/>
                        </a:solidFill>
                        <a:effectLst/>
                      </a:endParaRPr>
                    </a:p>
                  </a:txBody>
                  <a:tcPr marL="97493" marR="97493" marT="48746" marB="48746" anchor="ctr">
                    <a:solidFill>
                      <a:schemeClr val="bg1">
                        <a:lumMod val="95000"/>
                      </a:schemeClr>
                    </a:solidFill>
                  </a:tcPr>
                </a:tc>
                <a:tc>
                  <a:txBody>
                    <a:bodyPr/>
                    <a:lstStyle/>
                    <a:p>
                      <a:r>
                        <a:rPr lang="de-AT" sz="1100" b="1" u="none" strike="noStrike" dirty="0">
                          <a:solidFill>
                            <a:schemeClr val="tx1"/>
                          </a:solidFill>
                          <a:effectLst/>
                        </a:rPr>
                        <a:t>Michael </a:t>
                      </a:r>
                      <a:r>
                        <a:rPr lang="de-AT" sz="1100" b="1" u="none" strike="noStrike" dirty="0" smtClean="0">
                          <a:solidFill>
                            <a:schemeClr val="tx1"/>
                          </a:solidFill>
                          <a:effectLst/>
                        </a:rPr>
                        <a:t>Spindelegger</a:t>
                      </a:r>
                      <a:endParaRPr lang="de-AT" sz="1100" b="1" dirty="0">
                        <a:solidFill>
                          <a:schemeClr val="tx1"/>
                        </a:solidFill>
                        <a:effectLst/>
                      </a:endParaRPr>
                    </a:p>
                  </a:txBody>
                  <a:tcPr marL="97493" marR="97493" marT="48746" marB="48746" anchor="ctr">
                    <a:solidFill>
                      <a:schemeClr val="bg1">
                        <a:lumMod val="95000"/>
                      </a:schemeClr>
                    </a:solidFill>
                  </a:tcPr>
                </a:tc>
                <a:tc>
                  <a:txBody>
                    <a:bodyPr/>
                    <a:lstStyle/>
                    <a:p>
                      <a:r>
                        <a:rPr lang="de-AT" sz="1100" dirty="0">
                          <a:solidFill>
                            <a:schemeClr val="tx1"/>
                          </a:solidFill>
                          <a:effectLst/>
                        </a:rPr>
                        <a:t>ÖVP</a:t>
                      </a:r>
                    </a:p>
                  </a:txBody>
                  <a:tcPr marL="97493" marR="97493" marT="48746" marB="48746" anchor="ctr">
                    <a:solidFill>
                      <a:schemeClr val="bg1">
                        <a:lumMod val="95000"/>
                      </a:schemeClr>
                    </a:solidFill>
                  </a:tcPr>
                </a:tc>
              </a:tr>
              <a:tr h="268106">
                <a:tc>
                  <a:txBody>
                    <a:bodyPr/>
                    <a:lstStyle/>
                    <a:p>
                      <a:r>
                        <a:rPr lang="de-AT" sz="1100" u="none" strike="noStrike" dirty="0">
                          <a:solidFill>
                            <a:srgbClr val="FF0000"/>
                          </a:solidFill>
                          <a:effectLst/>
                        </a:rPr>
                        <a:t>Frauenangelegenheiten und öffentlicher Dienst</a:t>
                      </a:r>
                      <a:endParaRPr lang="de-AT" sz="1100" dirty="0">
                        <a:solidFill>
                          <a:srgbClr val="FF0000"/>
                        </a:solidFill>
                        <a:effectLst/>
                      </a:endParaRPr>
                    </a:p>
                  </a:txBody>
                  <a:tcPr marL="97493" marR="97493" marT="48746" marB="48746" anchor="ctr">
                    <a:solidFill>
                      <a:schemeClr val="bg1">
                        <a:lumMod val="95000"/>
                      </a:schemeClr>
                    </a:solidFill>
                  </a:tcPr>
                </a:tc>
                <a:tc>
                  <a:txBody>
                    <a:bodyPr/>
                    <a:lstStyle/>
                    <a:p>
                      <a:r>
                        <a:rPr lang="de-AT" sz="1100" b="1" u="none" strike="noStrike" dirty="0">
                          <a:solidFill>
                            <a:srgbClr val="FF0000"/>
                          </a:solidFill>
                          <a:effectLst/>
                        </a:rPr>
                        <a:t>Gabriele Heinisch-</a:t>
                      </a:r>
                      <a:r>
                        <a:rPr lang="de-AT" sz="1100" b="1" u="none" strike="noStrike" dirty="0" err="1">
                          <a:solidFill>
                            <a:srgbClr val="FF0000"/>
                          </a:solidFill>
                          <a:effectLst/>
                        </a:rPr>
                        <a:t>Hosek</a:t>
                      </a:r>
                      <a:endParaRPr lang="de-AT" sz="1100" b="1" dirty="0">
                        <a:solidFill>
                          <a:srgbClr val="FF0000"/>
                        </a:solidFill>
                        <a:effectLst/>
                      </a:endParaRPr>
                    </a:p>
                  </a:txBody>
                  <a:tcPr marL="97493" marR="97493" marT="48746" marB="48746" anchor="ctr">
                    <a:solidFill>
                      <a:schemeClr val="bg1">
                        <a:lumMod val="95000"/>
                      </a:schemeClr>
                    </a:solidFill>
                  </a:tcPr>
                </a:tc>
                <a:tc>
                  <a:txBody>
                    <a:bodyPr/>
                    <a:lstStyle/>
                    <a:p>
                      <a:r>
                        <a:rPr lang="de-AT" sz="1100" dirty="0">
                          <a:solidFill>
                            <a:srgbClr val="FF0000"/>
                          </a:solidFill>
                          <a:effectLst/>
                        </a:rPr>
                        <a:t>SPÖ</a:t>
                      </a:r>
                    </a:p>
                  </a:txBody>
                  <a:tcPr marL="97493" marR="97493" marT="48746" marB="48746" anchor="ctr">
                    <a:solidFill>
                      <a:schemeClr val="bg1">
                        <a:lumMod val="95000"/>
                      </a:schemeClr>
                    </a:solidFill>
                  </a:tcPr>
                </a:tc>
              </a:tr>
              <a:tr h="268106">
                <a:tc>
                  <a:txBody>
                    <a:bodyPr/>
                    <a:lstStyle/>
                    <a:p>
                      <a:r>
                        <a:rPr lang="de-AT" sz="1100" u="none" strike="noStrike" dirty="0">
                          <a:solidFill>
                            <a:srgbClr val="FF0000"/>
                          </a:solidFill>
                          <a:effectLst/>
                        </a:rPr>
                        <a:t>Gesundheit</a:t>
                      </a:r>
                      <a:endParaRPr lang="de-AT" sz="1100" dirty="0">
                        <a:solidFill>
                          <a:srgbClr val="FF0000"/>
                        </a:solidFill>
                        <a:effectLst/>
                      </a:endParaRPr>
                    </a:p>
                  </a:txBody>
                  <a:tcPr marL="97493" marR="97493" marT="48746" marB="48746" anchor="ctr">
                    <a:solidFill>
                      <a:schemeClr val="bg1">
                        <a:lumMod val="95000"/>
                      </a:schemeClr>
                    </a:solidFill>
                  </a:tcPr>
                </a:tc>
                <a:tc>
                  <a:txBody>
                    <a:bodyPr/>
                    <a:lstStyle/>
                    <a:p>
                      <a:r>
                        <a:rPr lang="de-AT" sz="1100" b="1" u="none" strike="noStrike" dirty="0">
                          <a:solidFill>
                            <a:srgbClr val="FF0000"/>
                          </a:solidFill>
                          <a:effectLst/>
                        </a:rPr>
                        <a:t>Alois Stöger</a:t>
                      </a:r>
                      <a:endParaRPr lang="de-AT" sz="1100" b="1" dirty="0">
                        <a:solidFill>
                          <a:srgbClr val="FF0000"/>
                        </a:solidFill>
                        <a:effectLst/>
                      </a:endParaRPr>
                    </a:p>
                  </a:txBody>
                  <a:tcPr marL="97493" marR="97493" marT="48746" marB="48746" anchor="ctr">
                    <a:solidFill>
                      <a:schemeClr val="bg1">
                        <a:lumMod val="95000"/>
                      </a:schemeClr>
                    </a:solidFill>
                  </a:tcPr>
                </a:tc>
                <a:tc>
                  <a:txBody>
                    <a:bodyPr/>
                    <a:lstStyle/>
                    <a:p>
                      <a:r>
                        <a:rPr lang="de-AT" sz="1100" dirty="0">
                          <a:solidFill>
                            <a:srgbClr val="FF0000"/>
                          </a:solidFill>
                          <a:effectLst/>
                        </a:rPr>
                        <a:t>SPÖ</a:t>
                      </a:r>
                    </a:p>
                  </a:txBody>
                  <a:tcPr marL="97493" marR="97493" marT="48746" marB="48746" anchor="ctr">
                    <a:solidFill>
                      <a:schemeClr val="bg1">
                        <a:lumMod val="95000"/>
                      </a:schemeClr>
                    </a:solidFill>
                  </a:tcPr>
                </a:tc>
              </a:tr>
              <a:tr h="268106">
                <a:tc>
                  <a:txBody>
                    <a:bodyPr/>
                    <a:lstStyle/>
                    <a:p>
                      <a:r>
                        <a:rPr lang="de-AT" sz="1100" u="none" strike="noStrike" dirty="0">
                          <a:solidFill>
                            <a:schemeClr val="tx1"/>
                          </a:solidFill>
                          <a:effectLst/>
                        </a:rPr>
                        <a:t>Inneres</a:t>
                      </a:r>
                      <a:endParaRPr lang="de-AT" sz="1100" dirty="0">
                        <a:solidFill>
                          <a:schemeClr val="tx1"/>
                        </a:solidFill>
                        <a:effectLst/>
                      </a:endParaRPr>
                    </a:p>
                  </a:txBody>
                  <a:tcPr marL="97493" marR="97493" marT="48746" marB="48746" anchor="ctr">
                    <a:solidFill>
                      <a:schemeClr val="bg1">
                        <a:lumMod val="95000"/>
                      </a:schemeClr>
                    </a:solidFill>
                  </a:tcPr>
                </a:tc>
                <a:tc>
                  <a:txBody>
                    <a:bodyPr/>
                    <a:lstStyle/>
                    <a:p>
                      <a:r>
                        <a:rPr lang="de-AT" sz="1100" b="1" u="none" strike="noStrike" dirty="0">
                          <a:solidFill>
                            <a:schemeClr val="tx1"/>
                          </a:solidFill>
                          <a:effectLst/>
                        </a:rPr>
                        <a:t>Johanna </a:t>
                      </a:r>
                      <a:r>
                        <a:rPr lang="de-AT" sz="1100" b="1" u="none" strike="noStrike" dirty="0" err="1">
                          <a:solidFill>
                            <a:schemeClr val="tx1"/>
                          </a:solidFill>
                          <a:effectLst/>
                        </a:rPr>
                        <a:t>Mikl</a:t>
                      </a:r>
                      <a:r>
                        <a:rPr lang="de-AT" sz="1100" b="1" u="none" strike="noStrike" dirty="0">
                          <a:solidFill>
                            <a:schemeClr val="tx1"/>
                          </a:solidFill>
                          <a:effectLst/>
                        </a:rPr>
                        <a:t>-Leitner</a:t>
                      </a:r>
                      <a:endParaRPr lang="de-AT" sz="1100" b="1" dirty="0">
                        <a:solidFill>
                          <a:schemeClr val="tx1"/>
                        </a:solidFill>
                        <a:effectLst/>
                      </a:endParaRPr>
                    </a:p>
                  </a:txBody>
                  <a:tcPr marL="97493" marR="97493" marT="48746" marB="48746" anchor="ctr">
                    <a:solidFill>
                      <a:schemeClr val="bg1">
                        <a:lumMod val="95000"/>
                      </a:schemeClr>
                    </a:solidFill>
                  </a:tcPr>
                </a:tc>
                <a:tc>
                  <a:txBody>
                    <a:bodyPr/>
                    <a:lstStyle/>
                    <a:p>
                      <a:r>
                        <a:rPr lang="de-AT" sz="1100" dirty="0">
                          <a:solidFill>
                            <a:schemeClr val="tx1"/>
                          </a:solidFill>
                          <a:effectLst/>
                        </a:rPr>
                        <a:t>ÖVP</a:t>
                      </a:r>
                    </a:p>
                  </a:txBody>
                  <a:tcPr marL="97493" marR="97493" marT="48746" marB="48746" anchor="ctr">
                    <a:solidFill>
                      <a:schemeClr val="bg1">
                        <a:lumMod val="95000"/>
                      </a:schemeClr>
                    </a:solidFill>
                  </a:tcPr>
                </a:tc>
              </a:tr>
              <a:tr h="268106">
                <a:tc>
                  <a:txBody>
                    <a:bodyPr/>
                    <a:lstStyle/>
                    <a:p>
                      <a:r>
                        <a:rPr lang="de-AT" sz="1100" u="none" strike="noStrike" dirty="0">
                          <a:solidFill>
                            <a:schemeClr val="tx1"/>
                          </a:solidFill>
                          <a:effectLst/>
                        </a:rPr>
                        <a:t>Justiz</a:t>
                      </a:r>
                      <a:endParaRPr lang="de-AT" sz="1100" dirty="0">
                        <a:solidFill>
                          <a:schemeClr val="tx1"/>
                        </a:solidFill>
                        <a:effectLst/>
                      </a:endParaRPr>
                    </a:p>
                  </a:txBody>
                  <a:tcPr marL="97493" marR="97493" marT="48746" marB="48746" anchor="ctr">
                    <a:solidFill>
                      <a:schemeClr val="bg1">
                        <a:lumMod val="95000"/>
                      </a:schemeClr>
                    </a:solidFill>
                  </a:tcPr>
                </a:tc>
                <a:tc>
                  <a:txBody>
                    <a:bodyPr/>
                    <a:lstStyle/>
                    <a:p>
                      <a:r>
                        <a:rPr lang="de-AT" sz="1100" b="1" u="none" strike="noStrike" dirty="0">
                          <a:solidFill>
                            <a:schemeClr val="tx1"/>
                          </a:solidFill>
                          <a:effectLst/>
                        </a:rPr>
                        <a:t>Beatrix Karl</a:t>
                      </a:r>
                      <a:endParaRPr lang="de-AT" sz="1100" b="1" dirty="0">
                        <a:solidFill>
                          <a:schemeClr val="tx1"/>
                        </a:solidFill>
                        <a:effectLst/>
                      </a:endParaRPr>
                    </a:p>
                  </a:txBody>
                  <a:tcPr marL="97493" marR="97493" marT="48746" marB="48746" anchor="ctr">
                    <a:solidFill>
                      <a:schemeClr val="bg1">
                        <a:lumMod val="95000"/>
                      </a:schemeClr>
                    </a:solidFill>
                  </a:tcPr>
                </a:tc>
                <a:tc>
                  <a:txBody>
                    <a:bodyPr/>
                    <a:lstStyle/>
                    <a:p>
                      <a:r>
                        <a:rPr lang="de-AT" sz="1100">
                          <a:solidFill>
                            <a:schemeClr val="tx1"/>
                          </a:solidFill>
                          <a:effectLst/>
                        </a:rPr>
                        <a:t>ÖVP</a:t>
                      </a:r>
                    </a:p>
                  </a:txBody>
                  <a:tcPr marL="97493" marR="97493" marT="48746" marB="48746" anchor="ctr">
                    <a:solidFill>
                      <a:schemeClr val="bg1">
                        <a:lumMod val="95000"/>
                      </a:schemeClr>
                    </a:solidFill>
                  </a:tcPr>
                </a:tc>
              </a:tr>
              <a:tr h="268106">
                <a:tc>
                  <a:txBody>
                    <a:bodyPr/>
                    <a:lstStyle/>
                    <a:p>
                      <a:r>
                        <a:rPr lang="de-AT" sz="1100" u="none" strike="noStrike" dirty="0">
                          <a:solidFill>
                            <a:srgbClr val="FF0000"/>
                          </a:solidFill>
                          <a:effectLst/>
                        </a:rPr>
                        <a:t>Landesverteidigung und Sport</a:t>
                      </a:r>
                      <a:endParaRPr lang="de-AT" sz="1100" dirty="0">
                        <a:solidFill>
                          <a:srgbClr val="FF0000"/>
                        </a:solidFill>
                        <a:effectLst/>
                      </a:endParaRPr>
                    </a:p>
                  </a:txBody>
                  <a:tcPr marL="97493" marR="97493" marT="48746" marB="48746" anchor="ctr">
                    <a:solidFill>
                      <a:schemeClr val="bg1">
                        <a:lumMod val="95000"/>
                      </a:schemeClr>
                    </a:solidFill>
                  </a:tcPr>
                </a:tc>
                <a:tc>
                  <a:txBody>
                    <a:bodyPr/>
                    <a:lstStyle/>
                    <a:p>
                      <a:r>
                        <a:rPr lang="de-AT" sz="1100" b="1" u="none" strike="noStrike" dirty="0">
                          <a:solidFill>
                            <a:srgbClr val="FF0000"/>
                          </a:solidFill>
                          <a:effectLst/>
                        </a:rPr>
                        <a:t>Norbert </a:t>
                      </a:r>
                      <a:r>
                        <a:rPr lang="de-AT" sz="1100" b="1" u="none" strike="noStrike" dirty="0" err="1">
                          <a:solidFill>
                            <a:srgbClr val="FF0000"/>
                          </a:solidFill>
                          <a:effectLst/>
                        </a:rPr>
                        <a:t>Darabos</a:t>
                      </a:r>
                      <a:endParaRPr lang="de-AT" sz="1100" b="1" dirty="0">
                        <a:solidFill>
                          <a:srgbClr val="FF0000"/>
                        </a:solidFill>
                        <a:effectLst/>
                      </a:endParaRPr>
                    </a:p>
                  </a:txBody>
                  <a:tcPr marL="97493" marR="97493" marT="48746" marB="48746" anchor="ctr">
                    <a:solidFill>
                      <a:schemeClr val="bg1">
                        <a:lumMod val="95000"/>
                      </a:schemeClr>
                    </a:solidFill>
                  </a:tcPr>
                </a:tc>
                <a:tc>
                  <a:txBody>
                    <a:bodyPr/>
                    <a:lstStyle/>
                    <a:p>
                      <a:r>
                        <a:rPr lang="de-AT" sz="1100" dirty="0">
                          <a:solidFill>
                            <a:srgbClr val="FF0000"/>
                          </a:solidFill>
                          <a:effectLst/>
                        </a:rPr>
                        <a:t>SPÖ</a:t>
                      </a:r>
                    </a:p>
                  </a:txBody>
                  <a:tcPr marL="97493" marR="97493" marT="48746" marB="48746" anchor="ctr">
                    <a:solidFill>
                      <a:schemeClr val="bg1">
                        <a:lumMod val="95000"/>
                      </a:schemeClr>
                    </a:solidFill>
                  </a:tcPr>
                </a:tc>
              </a:tr>
              <a:tr h="438718">
                <a:tc>
                  <a:txBody>
                    <a:bodyPr/>
                    <a:lstStyle/>
                    <a:p>
                      <a:r>
                        <a:rPr lang="de-AT" sz="1100" u="none" strike="noStrike" dirty="0">
                          <a:solidFill>
                            <a:schemeClr val="tx1"/>
                          </a:solidFill>
                          <a:effectLst/>
                        </a:rPr>
                        <a:t>Land- und Forstwirtschaft, Umwelt und Wasserwirtschaft</a:t>
                      </a:r>
                      <a:endParaRPr lang="de-AT" sz="1100" dirty="0">
                        <a:solidFill>
                          <a:schemeClr val="tx1"/>
                        </a:solidFill>
                        <a:effectLst/>
                      </a:endParaRPr>
                    </a:p>
                  </a:txBody>
                  <a:tcPr marL="97493" marR="97493" marT="48746" marB="48746" anchor="ctr">
                    <a:solidFill>
                      <a:schemeClr val="bg1">
                        <a:lumMod val="95000"/>
                      </a:schemeClr>
                    </a:solidFill>
                  </a:tcPr>
                </a:tc>
                <a:tc>
                  <a:txBody>
                    <a:bodyPr/>
                    <a:lstStyle/>
                    <a:p>
                      <a:r>
                        <a:rPr lang="de-AT" sz="1100" b="1" u="none" strike="noStrike" dirty="0">
                          <a:solidFill>
                            <a:schemeClr val="tx1"/>
                          </a:solidFill>
                          <a:effectLst/>
                        </a:rPr>
                        <a:t>Nikolaus Berlakovich</a:t>
                      </a:r>
                      <a:endParaRPr lang="de-AT" sz="1100" b="1" dirty="0">
                        <a:solidFill>
                          <a:schemeClr val="tx1"/>
                        </a:solidFill>
                        <a:effectLst/>
                      </a:endParaRPr>
                    </a:p>
                  </a:txBody>
                  <a:tcPr marL="97493" marR="97493" marT="48746" marB="48746" anchor="ctr">
                    <a:solidFill>
                      <a:schemeClr val="bg1">
                        <a:lumMod val="95000"/>
                      </a:schemeClr>
                    </a:solidFill>
                  </a:tcPr>
                </a:tc>
                <a:tc>
                  <a:txBody>
                    <a:bodyPr/>
                    <a:lstStyle/>
                    <a:p>
                      <a:r>
                        <a:rPr lang="de-AT" sz="1100">
                          <a:solidFill>
                            <a:schemeClr val="tx1"/>
                          </a:solidFill>
                          <a:effectLst/>
                        </a:rPr>
                        <a:t>ÖVP</a:t>
                      </a:r>
                    </a:p>
                  </a:txBody>
                  <a:tcPr marL="97493" marR="97493" marT="48746" marB="48746" anchor="ctr">
                    <a:solidFill>
                      <a:schemeClr val="bg1">
                        <a:lumMod val="95000"/>
                      </a:schemeClr>
                    </a:solidFill>
                  </a:tcPr>
                </a:tc>
              </a:tr>
              <a:tr h="268106">
                <a:tc>
                  <a:txBody>
                    <a:bodyPr/>
                    <a:lstStyle/>
                    <a:p>
                      <a:r>
                        <a:rPr lang="de-AT" sz="1100" u="none" strike="noStrike" dirty="0">
                          <a:solidFill>
                            <a:srgbClr val="FF0000"/>
                          </a:solidFill>
                          <a:effectLst/>
                        </a:rPr>
                        <a:t>Arbeit, Soziales und Konsumentenschutz</a:t>
                      </a:r>
                      <a:endParaRPr lang="de-AT" sz="1100" dirty="0">
                        <a:solidFill>
                          <a:srgbClr val="FF0000"/>
                        </a:solidFill>
                        <a:effectLst/>
                      </a:endParaRPr>
                    </a:p>
                  </a:txBody>
                  <a:tcPr marL="97493" marR="97493" marT="48746" marB="48746" anchor="ctr">
                    <a:solidFill>
                      <a:schemeClr val="bg1">
                        <a:lumMod val="95000"/>
                      </a:schemeClr>
                    </a:solidFill>
                  </a:tcPr>
                </a:tc>
                <a:tc>
                  <a:txBody>
                    <a:bodyPr/>
                    <a:lstStyle/>
                    <a:p>
                      <a:r>
                        <a:rPr lang="de-AT" sz="1100" b="1" u="none" strike="noStrike" dirty="0">
                          <a:solidFill>
                            <a:srgbClr val="FF0000"/>
                          </a:solidFill>
                          <a:effectLst/>
                        </a:rPr>
                        <a:t>Rudolf </a:t>
                      </a:r>
                      <a:r>
                        <a:rPr lang="de-AT" sz="1100" b="1" u="none" strike="noStrike" dirty="0" err="1">
                          <a:solidFill>
                            <a:srgbClr val="FF0000"/>
                          </a:solidFill>
                          <a:effectLst/>
                        </a:rPr>
                        <a:t>Hundstorfer</a:t>
                      </a:r>
                      <a:endParaRPr lang="de-AT" sz="1100" b="1" dirty="0">
                        <a:solidFill>
                          <a:srgbClr val="FF0000"/>
                        </a:solidFill>
                        <a:effectLst/>
                      </a:endParaRPr>
                    </a:p>
                  </a:txBody>
                  <a:tcPr marL="97493" marR="97493" marT="48746" marB="48746" anchor="ctr">
                    <a:solidFill>
                      <a:schemeClr val="bg1">
                        <a:lumMod val="95000"/>
                      </a:schemeClr>
                    </a:solidFill>
                  </a:tcPr>
                </a:tc>
                <a:tc>
                  <a:txBody>
                    <a:bodyPr/>
                    <a:lstStyle/>
                    <a:p>
                      <a:r>
                        <a:rPr lang="de-AT" sz="1100" dirty="0">
                          <a:solidFill>
                            <a:srgbClr val="FF0000"/>
                          </a:solidFill>
                          <a:effectLst/>
                        </a:rPr>
                        <a:t>SPÖ</a:t>
                      </a:r>
                    </a:p>
                  </a:txBody>
                  <a:tcPr marL="97493" marR="97493" marT="48746" marB="48746" anchor="ctr">
                    <a:solidFill>
                      <a:schemeClr val="bg1">
                        <a:lumMod val="95000"/>
                      </a:schemeClr>
                    </a:solidFill>
                  </a:tcPr>
                </a:tc>
              </a:tr>
              <a:tr h="268106">
                <a:tc>
                  <a:txBody>
                    <a:bodyPr/>
                    <a:lstStyle/>
                    <a:p>
                      <a:r>
                        <a:rPr lang="de-AT" sz="1100" u="none" strike="noStrike" dirty="0">
                          <a:solidFill>
                            <a:srgbClr val="FF0000"/>
                          </a:solidFill>
                          <a:effectLst/>
                        </a:rPr>
                        <a:t>Unterricht, Kunst und Kultur</a:t>
                      </a:r>
                      <a:endParaRPr lang="de-AT" sz="1100" dirty="0">
                        <a:solidFill>
                          <a:srgbClr val="FF0000"/>
                        </a:solidFill>
                        <a:effectLst/>
                      </a:endParaRPr>
                    </a:p>
                  </a:txBody>
                  <a:tcPr marL="97493" marR="97493" marT="48746" marB="48746" anchor="ctr">
                    <a:solidFill>
                      <a:schemeClr val="bg1">
                        <a:lumMod val="95000"/>
                      </a:schemeClr>
                    </a:solidFill>
                  </a:tcPr>
                </a:tc>
                <a:tc>
                  <a:txBody>
                    <a:bodyPr/>
                    <a:lstStyle/>
                    <a:p>
                      <a:r>
                        <a:rPr lang="de-AT" sz="1100" b="1" u="none" strike="noStrike" dirty="0">
                          <a:solidFill>
                            <a:srgbClr val="FF0000"/>
                          </a:solidFill>
                          <a:effectLst/>
                        </a:rPr>
                        <a:t>Claudia Schmied</a:t>
                      </a:r>
                      <a:endParaRPr lang="de-AT" sz="1100" b="1" dirty="0">
                        <a:solidFill>
                          <a:srgbClr val="FF0000"/>
                        </a:solidFill>
                        <a:effectLst/>
                      </a:endParaRPr>
                    </a:p>
                  </a:txBody>
                  <a:tcPr marL="97493" marR="97493" marT="48746" marB="48746" anchor="ctr">
                    <a:solidFill>
                      <a:schemeClr val="bg1">
                        <a:lumMod val="95000"/>
                      </a:schemeClr>
                    </a:solidFill>
                  </a:tcPr>
                </a:tc>
                <a:tc>
                  <a:txBody>
                    <a:bodyPr/>
                    <a:lstStyle/>
                    <a:p>
                      <a:r>
                        <a:rPr lang="de-AT" sz="1100" dirty="0">
                          <a:solidFill>
                            <a:srgbClr val="FF0000"/>
                          </a:solidFill>
                          <a:effectLst/>
                        </a:rPr>
                        <a:t>SPÖ</a:t>
                      </a:r>
                    </a:p>
                  </a:txBody>
                  <a:tcPr marL="97493" marR="97493" marT="48746" marB="48746" anchor="ctr">
                    <a:solidFill>
                      <a:schemeClr val="bg1">
                        <a:lumMod val="95000"/>
                      </a:schemeClr>
                    </a:solidFill>
                  </a:tcPr>
                </a:tc>
              </a:tr>
              <a:tr h="268106">
                <a:tc>
                  <a:txBody>
                    <a:bodyPr/>
                    <a:lstStyle/>
                    <a:p>
                      <a:r>
                        <a:rPr lang="de-AT" sz="1100" u="none" strike="noStrike" dirty="0">
                          <a:solidFill>
                            <a:srgbClr val="FF0000"/>
                          </a:solidFill>
                          <a:effectLst/>
                        </a:rPr>
                        <a:t>Verkehr, Innovation und Technologie</a:t>
                      </a:r>
                      <a:endParaRPr lang="de-AT" sz="1100" dirty="0">
                        <a:solidFill>
                          <a:srgbClr val="FF0000"/>
                        </a:solidFill>
                        <a:effectLst/>
                      </a:endParaRPr>
                    </a:p>
                  </a:txBody>
                  <a:tcPr marL="97493" marR="97493" marT="48746" marB="48746" anchor="ctr">
                    <a:solidFill>
                      <a:schemeClr val="bg1">
                        <a:lumMod val="95000"/>
                      </a:schemeClr>
                    </a:solidFill>
                  </a:tcPr>
                </a:tc>
                <a:tc>
                  <a:txBody>
                    <a:bodyPr/>
                    <a:lstStyle/>
                    <a:p>
                      <a:r>
                        <a:rPr lang="de-AT" sz="1100" b="1" u="none" strike="noStrike" dirty="0">
                          <a:solidFill>
                            <a:srgbClr val="FF0000"/>
                          </a:solidFill>
                          <a:effectLst/>
                        </a:rPr>
                        <a:t>Doris </a:t>
                      </a:r>
                      <a:r>
                        <a:rPr lang="de-AT" sz="1100" b="1" u="none" strike="noStrike" dirty="0" err="1" smtClean="0">
                          <a:solidFill>
                            <a:srgbClr val="FF0000"/>
                          </a:solidFill>
                          <a:effectLst/>
                        </a:rPr>
                        <a:t>Bures</a:t>
                      </a:r>
                      <a:endParaRPr lang="de-AT" sz="1100" b="1" dirty="0">
                        <a:solidFill>
                          <a:srgbClr val="FF0000"/>
                        </a:solidFill>
                        <a:effectLst/>
                      </a:endParaRPr>
                    </a:p>
                  </a:txBody>
                  <a:tcPr marL="97493" marR="97493" marT="48746" marB="48746" anchor="ctr">
                    <a:solidFill>
                      <a:schemeClr val="bg1">
                        <a:lumMod val="95000"/>
                      </a:schemeClr>
                    </a:solidFill>
                  </a:tcPr>
                </a:tc>
                <a:tc>
                  <a:txBody>
                    <a:bodyPr/>
                    <a:lstStyle/>
                    <a:p>
                      <a:r>
                        <a:rPr lang="de-AT" sz="1100" dirty="0">
                          <a:solidFill>
                            <a:srgbClr val="FF0000"/>
                          </a:solidFill>
                          <a:effectLst/>
                        </a:rPr>
                        <a:t>SPÖ</a:t>
                      </a:r>
                    </a:p>
                  </a:txBody>
                  <a:tcPr marL="97493" marR="97493" marT="48746" marB="48746" anchor="ctr">
                    <a:solidFill>
                      <a:schemeClr val="bg1">
                        <a:lumMod val="95000"/>
                      </a:schemeClr>
                    </a:solidFill>
                  </a:tcPr>
                </a:tc>
              </a:tr>
              <a:tr h="268106">
                <a:tc>
                  <a:txBody>
                    <a:bodyPr/>
                    <a:lstStyle/>
                    <a:p>
                      <a:r>
                        <a:rPr lang="de-AT" sz="1100" u="none" strike="noStrike" dirty="0">
                          <a:solidFill>
                            <a:schemeClr val="tx1"/>
                          </a:solidFill>
                          <a:effectLst/>
                        </a:rPr>
                        <a:t>Wirtschaft, Familie und Jugend</a:t>
                      </a:r>
                      <a:endParaRPr lang="de-AT" sz="1100" dirty="0">
                        <a:solidFill>
                          <a:schemeClr val="tx1"/>
                        </a:solidFill>
                        <a:effectLst/>
                      </a:endParaRPr>
                    </a:p>
                  </a:txBody>
                  <a:tcPr marL="97493" marR="97493" marT="48746" marB="48746" anchor="ctr">
                    <a:solidFill>
                      <a:schemeClr val="bg1">
                        <a:lumMod val="95000"/>
                      </a:schemeClr>
                    </a:solidFill>
                  </a:tcPr>
                </a:tc>
                <a:tc>
                  <a:txBody>
                    <a:bodyPr/>
                    <a:lstStyle/>
                    <a:p>
                      <a:r>
                        <a:rPr lang="de-AT" sz="1100" b="1" u="none" strike="noStrike" dirty="0">
                          <a:solidFill>
                            <a:schemeClr val="tx1"/>
                          </a:solidFill>
                          <a:effectLst/>
                        </a:rPr>
                        <a:t>Reinhold </a:t>
                      </a:r>
                      <a:r>
                        <a:rPr lang="de-AT" sz="1100" b="1" u="none" strike="noStrike" dirty="0" err="1">
                          <a:solidFill>
                            <a:schemeClr val="tx1"/>
                          </a:solidFill>
                          <a:effectLst/>
                        </a:rPr>
                        <a:t>Mitterlehner</a:t>
                      </a:r>
                      <a:endParaRPr lang="de-AT" sz="1100" b="1" dirty="0">
                        <a:solidFill>
                          <a:schemeClr val="tx1"/>
                        </a:solidFill>
                        <a:effectLst/>
                      </a:endParaRPr>
                    </a:p>
                  </a:txBody>
                  <a:tcPr marL="97493" marR="97493" marT="48746" marB="48746" anchor="ctr">
                    <a:solidFill>
                      <a:schemeClr val="bg1">
                        <a:lumMod val="95000"/>
                      </a:schemeClr>
                    </a:solidFill>
                  </a:tcPr>
                </a:tc>
                <a:tc>
                  <a:txBody>
                    <a:bodyPr/>
                    <a:lstStyle/>
                    <a:p>
                      <a:r>
                        <a:rPr lang="de-AT" sz="1100">
                          <a:solidFill>
                            <a:schemeClr val="tx1"/>
                          </a:solidFill>
                          <a:effectLst/>
                        </a:rPr>
                        <a:t>ÖVP</a:t>
                      </a:r>
                    </a:p>
                  </a:txBody>
                  <a:tcPr marL="97493" marR="97493" marT="48746" marB="48746" anchor="ctr">
                    <a:solidFill>
                      <a:schemeClr val="bg1">
                        <a:lumMod val="95000"/>
                      </a:schemeClr>
                    </a:solidFill>
                  </a:tcPr>
                </a:tc>
              </a:tr>
              <a:tr h="268106">
                <a:tc>
                  <a:txBody>
                    <a:bodyPr/>
                    <a:lstStyle/>
                    <a:p>
                      <a:r>
                        <a:rPr lang="de-AT" sz="1100" u="none" strike="noStrike" dirty="0">
                          <a:solidFill>
                            <a:schemeClr val="tx1"/>
                          </a:solidFill>
                          <a:effectLst/>
                        </a:rPr>
                        <a:t>Wissenschaft und Forschung</a:t>
                      </a:r>
                      <a:endParaRPr lang="de-AT" sz="1100" dirty="0">
                        <a:solidFill>
                          <a:schemeClr val="tx1"/>
                        </a:solidFill>
                        <a:effectLst/>
                      </a:endParaRPr>
                    </a:p>
                  </a:txBody>
                  <a:tcPr marL="97493" marR="97493" marT="48746" marB="48746" anchor="ctr">
                    <a:solidFill>
                      <a:schemeClr val="bg1">
                        <a:lumMod val="95000"/>
                      </a:schemeClr>
                    </a:solidFill>
                  </a:tcPr>
                </a:tc>
                <a:tc>
                  <a:txBody>
                    <a:bodyPr/>
                    <a:lstStyle/>
                    <a:p>
                      <a:r>
                        <a:rPr lang="de-AT" sz="1100" b="1" u="none" strike="noStrike" dirty="0">
                          <a:solidFill>
                            <a:schemeClr val="tx1"/>
                          </a:solidFill>
                          <a:effectLst/>
                        </a:rPr>
                        <a:t>Karlheinz </a:t>
                      </a:r>
                      <a:r>
                        <a:rPr lang="de-AT" sz="1100" b="1" u="none" strike="noStrike" dirty="0" err="1">
                          <a:solidFill>
                            <a:schemeClr val="tx1"/>
                          </a:solidFill>
                          <a:effectLst/>
                        </a:rPr>
                        <a:t>Töchterle</a:t>
                      </a:r>
                      <a:endParaRPr lang="de-AT" sz="1100" b="1" dirty="0">
                        <a:solidFill>
                          <a:schemeClr val="tx1"/>
                        </a:solidFill>
                        <a:effectLst/>
                      </a:endParaRPr>
                    </a:p>
                  </a:txBody>
                  <a:tcPr marL="97493" marR="97493" marT="48746" marB="48746" anchor="ctr">
                    <a:solidFill>
                      <a:schemeClr val="bg1">
                        <a:lumMod val="95000"/>
                      </a:schemeClr>
                    </a:solidFill>
                  </a:tcPr>
                </a:tc>
                <a:tc>
                  <a:txBody>
                    <a:bodyPr/>
                    <a:lstStyle/>
                    <a:p>
                      <a:r>
                        <a:rPr lang="de-AT" sz="1100" dirty="0">
                          <a:solidFill>
                            <a:schemeClr val="tx1"/>
                          </a:solidFill>
                          <a:effectLst/>
                        </a:rPr>
                        <a:t>ÖVP</a:t>
                      </a:r>
                    </a:p>
                  </a:txBody>
                  <a:tcPr marL="97493" marR="97493" marT="48746" marB="48746" anchor="ctr">
                    <a:solidFill>
                      <a:schemeClr val="bg1">
                        <a:lumMod val="95000"/>
                      </a:schemeClr>
                    </a:solidFill>
                  </a:tcPr>
                </a:tc>
              </a:tr>
            </a:tbl>
          </a:graphicData>
        </a:graphic>
      </p:graphicFrame>
      <p:pic>
        <p:nvPicPr>
          <p:cNvPr id="7" name="Picture 10" descr="Datei:Austria Bundesadler.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8483" y="708073"/>
            <a:ext cx="884292" cy="935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0724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43141" y="258029"/>
            <a:ext cx="10081059" cy="1450757"/>
          </a:xfrm>
        </p:spPr>
        <p:txBody>
          <a:bodyPr/>
          <a:lstStyle/>
          <a:p>
            <a:r>
              <a:rPr lang="de-AT" b="1" dirty="0" smtClean="0"/>
              <a:t>Regierungsformen</a:t>
            </a:r>
            <a:endParaRPr lang="de-AT" b="1" dirty="0"/>
          </a:p>
        </p:txBody>
      </p:sp>
      <p:sp>
        <p:nvSpPr>
          <p:cNvPr id="7" name="Content Placeholder 2"/>
          <p:cNvSpPr>
            <a:spLocks noGrp="1"/>
          </p:cNvSpPr>
          <p:nvPr>
            <p:ph idx="1"/>
          </p:nvPr>
        </p:nvSpPr>
        <p:spPr>
          <a:xfrm>
            <a:off x="989959" y="1811265"/>
            <a:ext cx="10200916" cy="4502184"/>
          </a:xfrm>
        </p:spPr>
        <p:txBody>
          <a:bodyPr>
            <a:normAutofit fontScale="92500" lnSpcReduction="20000"/>
          </a:bodyPr>
          <a:lstStyle/>
          <a:p>
            <a:pPr>
              <a:lnSpc>
                <a:spcPct val="150000"/>
              </a:lnSpc>
              <a:buFont typeface="Arial" panose="020B0604020202020204" pitchFamily="34" charset="0"/>
              <a:buChar char="•"/>
            </a:pPr>
            <a:r>
              <a:rPr lang="de-DE" sz="2400" b="1" i="1" dirty="0"/>
              <a:t>Alleinregierung </a:t>
            </a:r>
            <a:r>
              <a:rPr lang="de-DE" sz="2400" i="1" dirty="0"/>
              <a:t/>
            </a:r>
            <a:br>
              <a:rPr lang="de-DE" sz="2400" i="1" dirty="0"/>
            </a:br>
            <a:r>
              <a:rPr lang="de-DE" sz="1600" b="1" i="1" dirty="0">
                <a:solidFill>
                  <a:schemeClr val="tx1"/>
                </a:solidFill>
              </a:rPr>
              <a:t>ÖVP</a:t>
            </a:r>
            <a:r>
              <a:rPr lang="de-DE" sz="1600" i="1" dirty="0"/>
              <a:t> (</a:t>
            </a:r>
            <a:r>
              <a:rPr lang="de-DE" sz="1600" i="1" dirty="0" smtClean="0"/>
              <a:t>1966-1970)</a:t>
            </a:r>
            <a:br>
              <a:rPr lang="de-DE" sz="1600" i="1" dirty="0" smtClean="0"/>
            </a:br>
            <a:r>
              <a:rPr lang="de-DE" sz="1600" b="1" i="1" dirty="0" smtClean="0">
                <a:solidFill>
                  <a:srgbClr val="FF0000"/>
                </a:solidFill>
              </a:rPr>
              <a:t>SPÖ</a:t>
            </a:r>
            <a:r>
              <a:rPr lang="de-DE" sz="1600" i="1" dirty="0" smtClean="0"/>
              <a:t> </a:t>
            </a:r>
            <a:r>
              <a:rPr lang="de-DE" sz="1600" i="1" dirty="0"/>
              <a:t>(1971-1983</a:t>
            </a:r>
            <a:r>
              <a:rPr lang="de-DE" sz="1600" i="1" dirty="0" smtClean="0"/>
              <a:t>)</a:t>
            </a:r>
            <a:endParaRPr lang="de-DE" sz="2800" dirty="0" smtClean="0"/>
          </a:p>
          <a:p>
            <a:pPr>
              <a:lnSpc>
                <a:spcPct val="150000"/>
              </a:lnSpc>
              <a:buFont typeface="Arial" panose="020B0604020202020204" pitchFamily="34" charset="0"/>
              <a:buChar char="•"/>
            </a:pPr>
            <a:r>
              <a:rPr lang="de-DE" sz="2400" b="1" i="1" dirty="0" smtClean="0"/>
              <a:t>Koalitionsregierung</a:t>
            </a:r>
            <a:r>
              <a:rPr lang="de-DE" sz="2400" i="1" dirty="0" smtClean="0"/>
              <a:t/>
            </a:r>
            <a:br>
              <a:rPr lang="de-DE" sz="2400" i="1" dirty="0" smtClean="0"/>
            </a:br>
            <a:r>
              <a:rPr lang="de-DE" sz="1600" b="1" i="1" dirty="0" smtClean="0">
                <a:solidFill>
                  <a:srgbClr val="FF0000"/>
                </a:solidFill>
              </a:rPr>
              <a:t>SPÖ</a:t>
            </a:r>
            <a:r>
              <a:rPr lang="de-DE" sz="1600" i="1" dirty="0" smtClean="0">
                <a:solidFill>
                  <a:srgbClr val="000000">
                    <a:lumMod val="75000"/>
                    <a:lumOff val="25000"/>
                  </a:srgbClr>
                </a:solidFill>
              </a:rPr>
              <a:t>-</a:t>
            </a:r>
            <a:r>
              <a:rPr lang="de-DE" sz="1600" b="1" i="1" dirty="0" smtClean="0">
                <a:solidFill>
                  <a:srgbClr val="044DC4"/>
                </a:solidFill>
              </a:rPr>
              <a:t>FPÖ</a:t>
            </a:r>
            <a:r>
              <a:rPr lang="de-DE" sz="1600" i="1" dirty="0" smtClean="0">
                <a:solidFill>
                  <a:srgbClr val="000000">
                    <a:lumMod val="75000"/>
                    <a:lumOff val="25000"/>
                  </a:srgbClr>
                </a:solidFill>
              </a:rPr>
              <a:t> (1983-1986)</a:t>
            </a:r>
            <a:r>
              <a:rPr lang="de-DE" sz="1600" i="1" dirty="0"/>
              <a:t/>
            </a:r>
            <a:br>
              <a:rPr lang="de-DE" sz="1600" i="1" dirty="0"/>
            </a:br>
            <a:r>
              <a:rPr lang="de-DE" sz="1600" b="1" i="1" dirty="0" smtClean="0">
                <a:solidFill>
                  <a:schemeClr val="tx1"/>
                </a:solidFill>
              </a:rPr>
              <a:t>ÖVP</a:t>
            </a:r>
            <a:r>
              <a:rPr lang="de-DE" sz="1600" i="1" dirty="0" smtClean="0"/>
              <a:t>-</a:t>
            </a:r>
            <a:r>
              <a:rPr lang="de-DE" sz="1600" b="1" i="1" dirty="0">
                <a:solidFill>
                  <a:srgbClr val="044DC4"/>
                </a:solidFill>
              </a:rPr>
              <a:t>FPÖ</a:t>
            </a:r>
            <a:r>
              <a:rPr lang="de-DE" sz="1600" i="1" dirty="0">
                <a:solidFill>
                  <a:srgbClr val="000000">
                    <a:lumMod val="75000"/>
                    <a:lumOff val="25000"/>
                  </a:srgbClr>
                </a:solidFill>
              </a:rPr>
              <a:t> </a:t>
            </a:r>
            <a:r>
              <a:rPr lang="de-DE" sz="1600" i="1" dirty="0" smtClean="0"/>
              <a:t>(</a:t>
            </a:r>
            <a:r>
              <a:rPr lang="de-DE" sz="1600" i="1" dirty="0"/>
              <a:t>2000-2006)</a:t>
            </a:r>
            <a:r>
              <a:rPr lang="de-AT" sz="1600" i="1" dirty="0"/>
              <a:t/>
            </a:r>
            <a:br>
              <a:rPr lang="de-AT" sz="1600" i="1" dirty="0"/>
            </a:br>
            <a:r>
              <a:rPr lang="de-DE" sz="1600" b="1" i="1" dirty="0">
                <a:solidFill>
                  <a:srgbClr val="FF0000"/>
                </a:solidFill>
              </a:rPr>
              <a:t>SPÖ</a:t>
            </a:r>
            <a:r>
              <a:rPr lang="de-DE" sz="1600" i="1" dirty="0"/>
              <a:t>-</a:t>
            </a:r>
            <a:r>
              <a:rPr lang="de-DE" sz="1600" b="1" i="1" dirty="0">
                <a:solidFill>
                  <a:schemeClr val="tx1"/>
                </a:solidFill>
              </a:rPr>
              <a:t>ÖVP</a:t>
            </a:r>
            <a:r>
              <a:rPr lang="de-DE" sz="1600" i="1" dirty="0"/>
              <a:t> (seit 2006)</a:t>
            </a:r>
            <a:endParaRPr lang="de-AT" sz="1600" i="1" dirty="0"/>
          </a:p>
          <a:p>
            <a:pPr lvl="0">
              <a:lnSpc>
                <a:spcPct val="150000"/>
              </a:lnSpc>
              <a:buFont typeface="Arial" panose="020B0604020202020204" pitchFamily="34" charset="0"/>
              <a:buChar char="•"/>
            </a:pPr>
            <a:r>
              <a:rPr lang="de-DE" sz="2400" b="1" i="1" dirty="0" smtClean="0"/>
              <a:t>Konzentrationsregierung</a:t>
            </a:r>
            <a:r>
              <a:rPr lang="de-DE" sz="2400" i="1" dirty="0" smtClean="0"/>
              <a:t/>
            </a:r>
            <a:br>
              <a:rPr lang="de-DE" sz="2400" i="1" dirty="0" smtClean="0"/>
            </a:br>
            <a:r>
              <a:rPr lang="de-DE" sz="1600" b="1" i="1" dirty="0" smtClean="0">
                <a:solidFill>
                  <a:schemeClr val="tx1"/>
                </a:solidFill>
              </a:rPr>
              <a:t>ÖVP</a:t>
            </a:r>
            <a:r>
              <a:rPr lang="de-DE" sz="1600" i="1" dirty="0" smtClean="0">
                <a:solidFill>
                  <a:srgbClr val="000000">
                    <a:lumMod val="75000"/>
                    <a:lumOff val="25000"/>
                  </a:srgbClr>
                </a:solidFill>
              </a:rPr>
              <a:t>-</a:t>
            </a:r>
            <a:r>
              <a:rPr lang="de-DE" sz="1600" b="1" i="1" dirty="0" smtClean="0">
                <a:solidFill>
                  <a:srgbClr val="FF0000"/>
                </a:solidFill>
              </a:rPr>
              <a:t>SPÖ</a:t>
            </a:r>
            <a:r>
              <a:rPr lang="de-DE" sz="1600" i="1" dirty="0" smtClean="0">
                <a:solidFill>
                  <a:srgbClr val="000000">
                    <a:lumMod val="75000"/>
                    <a:lumOff val="25000"/>
                  </a:srgbClr>
                </a:solidFill>
              </a:rPr>
              <a:t>-KPÖ (1945-1947)</a:t>
            </a:r>
            <a:endParaRPr lang="de-DE" sz="1600" i="1" dirty="0">
              <a:solidFill>
                <a:srgbClr val="000000">
                  <a:lumMod val="75000"/>
                  <a:lumOff val="25000"/>
                </a:srgbClr>
              </a:solidFill>
            </a:endParaRPr>
          </a:p>
          <a:p>
            <a:pPr lvl="0">
              <a:lnSpc>
                <a:spcPct val="150000"/>
              </a:lnSpc>
              <a:buFont typeface="Arial" panose="020B0604020202020204" pitchFamily="34" charset="0"/>
              <a:buChar char="•"/>
            </a:pPr>
            <a:r>
              <a:rPr lang="de-DE" sz="2400" b="1" i="1" dirty="0" smtClean="0"/>
              <a:t>Minderheitsregierung</a:t>
            </a:r>
            <a:r>
              <a:rPr lang="de-DE" sz="2000" b="1" i="1" dirty="0" smtClean="0"/>
              <a:t/>
            </a:r>
            <a:br>
              <a:rPr lang="de-DE" sz="2000" b="1" i="1" dirty="0" smtClean="0"/>
            </a:br>
            <a:r>
              <a:rPr lang="de-DE" sz="1600" b="1" i="1" dirty="0">
                <a:solidFill>
                  <a:srgbClr val="FF0000"/>
                </a:solidFill>
              </a:rPr>
              <a:t>SPÖ</a:t>
            </a:r>
            <a:r>
              <a:rPr lang="de-DE" sz="1600" i="1" dirty="0">
                <a:solidFill>
                  <a:srgbClr val="000000">
                    <a:lumMod val="75000"/>
                    <a:lumOff val="25000"/>
                  </a:srgbClr>
                </a:solidFill>
              </a:rPr>
              <a:t> (1970/71</a:t>
            </a:r>
            <a:r>
              <a:rPr lang="de-DE" sz="1600" i="1" dirty="0" smtClean="0">
                <a:solidFill>
                  <a:srgbClr val="000000">
                    <a:lumMod val="75000"/>
                    <a:lumOff val="25000"/>
                  </a:srgbClr>
                </a:solidFill>
              </a:rPr>
              <a:t>)</a:t>
            </a:r>
            <a:endParaRPr lang="de-AT" sz="1600" i="1" dirty="0">
              <a:solidFill>
                <a:srgbClr val="000000">
                  <a:lumMod val="75000"/>
                  <a:lumOff val="25000"/>
                </a:srgbClr>
              </a:solidFill>
            </a:endParaRPr>
          </a:p>
        </p:txBody>
      </p:sp>
      <p:pic>
        <p:nvPicPr>
          <p:cNvPr id="13" name="Picture 10" descr="Datei:Austria Bundesadler.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8483" y="708073"/>
            <a:ext cx="884292" cy="935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62234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9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ustom 33">
      <a:majorFont>
        <a:latin typeface="Calibri Light" panose="020F0302020204030204"/>
        <a:ea typeface=""/>
        <a:cs typeface=""/>
      </a:majorFont>
      <a:minorFont>
        <a:latin typeface="Calibri" panose="020F0502020204030204"/>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546</Words>
  <Application>Microsoft Office PowerPoint</Application>
  <PresentationFormat>Custom</PresentationFormat>
  <Paragraphs>160</Paragraphs>
  <Slides>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Retrospect</vt:lpstr>
      <vt:lpstr>Exekutive in Österreich</vt:lpstr>
      <vt:lpstr>Exekutive (ausführende Gewalt)</vt:lpstr>
      <vt:lpstr>Bundesregierung</vt:lpstr>
      <vt:lpstr>Bundeskanzler</vt:lpstr>
      <vt:lpstr>PowerPoint Presentation</vt:lpstr>
      <vt:lpstr>Bundesminister</vt:lpstr>
      <vt:lpstr>Bundesminister</vt:lpstr>
      <vt:lpstr>Regierungsformen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Exekutive in Österreich</dc:title>
  <dc:creator>Alex Hofstätter</dc:creator>
  <cp:lastModifiedBy>Alex Hofstätter</cp:lastModifiedBy>
  <cp:revision>40</cp:revision>
  <dcterms:created xsi:type="dcterms:W3CDTF">2012-10-21T14:22:09Z</dcterms:created>
  <dcterms:modified xsi:type="dcterms:W3CDTF">2012-10-25T05:03:19Z</dcterms:modified>
</cp:coreProperties>
</file>